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78" r:id="rId4"/>
    <p:sldId id="283" r:id="rId5"/>
    <p:sldId id="261" r:id="rId6"/>
    <p:sldId id="263" r:id="rId7"/>
    <p:sldId id="284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9" r:id="rId18"/>
    <p:sldId id="273" r:id="rId19"/>
    <p:sldId id="275" r:id="rId20"/>
    <p:sldId id="274" r:id="rId21"/>
    <p:sldId id="260" r:id="rId22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8FBE3-F111-47D5-8E19-9C028AC4071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9CF76-B79A-49A4-8429-DC0F4D4DD1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8915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C3305-8E1F-4F60-910D-BD58E23549BE}" type="slidenum">
              <a:rPr lang="zh-TW" altLang="en-US" smtClean="0">
                <a:solidFill>
                  <a:prstClr val="black"/>
                </a:solidFill>
              </a:rPr>
              <a:pPr/>
              <a:t>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297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C3305-8E1F-4F60-910D-BD58E23549BE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74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7B05-D8F3-4B93-AFC8-93CD7D83C3F5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164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671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5628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1513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7357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5782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8974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4681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0445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4902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3455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7234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5E755-BCDE-49A2-9548-D49306A25102}" type="datetimeFigureOut">
              <a:rPr lang="zh-TW" altLang="en-US" smtClean="0"/>
              <a:t>2018/1/8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371C3-E5DE-4DC7-878C-D2BAA7B66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173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crbtzuchi.org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31303" y="247719"/>
            <a:ext cx="8415131" cy="199189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r>
              <a:rPr lang="zh-TW" altLang="zh-TW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教學實踐研究</a:t>
            </a:r>
            <a:r>
              <a:rPr lang="zh-TW" altLang="zh-TW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計畫</a:t>
            </a:r>
            <a:endParaRPr lang="zh-TW" altLang="en-US" sz="5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1148913" y="5745709"/>
            <a:ext cx="6858000" cy="715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教育部大專院校研究倫理審查組織查核辦公室 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財團法人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國家實驗研究院科技政策研究與資訊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中心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副標題 2"/>
          <p:cNvSpPr txBox="1">
            <a:spLocks/>
          </p:cNvSpPr>
          <p:nvPr/>
        </p:nvSpPr>
        <p:spPr>
          <a:xfrm>
            <a:off x="1229140" y="3184593"/>
            <a:ext cx="6858000" cy="665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研究倫理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審查說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明</a:t>
            </a:r>
            <a:endParaRPr lang="en-US" altLang="zh-TW" sz="4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顧長欣博士</a:t>
            </a:r>
            <a:endParaRPr lang="zh-TW" altLang="en-US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07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25" y="105673"/>
            <a:ext cx="6344761" cy="65853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1763688" y="1916832"/>
            <a:ext cx="43204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8" name="直線接點 17"/>
          <p:cNvCxnSpPr/>
          <p:nvPr/>
        </p:nvCxnSpPr>
        <p:spPr>
          <a:xfrm>
            <a:off x="1519517" y="3795340"/>
            <a:ext cx="67365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群組 9"/>
          <p:cNvGrpSpPr/>
          <p:nvPr/>
        </p:nvGrpSpPr>
        <p:grpSpPr>
          <a:xfrm>
            <a:off x="1384203" y="402182"/>
            <a:ext cx="6679613" cy="6356350"/>
            <a:chOff x="1357699" y="349920"/>
            <a:chExt cx="6679613" cy="6356350"/>
          </a:xfrm>
        </p:grpSpPr>
        <p:grpSp>
          <p:nvGrpSpPr>
            <p:cNvPr id="20" name="群組 19"/>
            <p:cNvGrpSpPr/>
            <p:nvPr/>
          </p:nvGrpSpPr>
          <p:grpSpPr>
            <a:xfrm>
              <a:off x="1357699" y="349920"/>
              <a:ext cx="6679613" cy="6356350"/>
              <a:chOff x="1600630" y="302825"/>
              <a:chExt cx="6679613" cy="6356350"/>
            </a:xfrm>
          </p:grpSpPr>
          <p:grpSp>
            <p:nvGrpSpPr>
              <p:cNvPr id="17" name="群組 16"/>
              <p:cNvGrpSpPr/>
              <p:nvPr/>
            </p:nvGrpSpPr>
            <p:grpSpPr>
              <a:xfrm>
                <a:off x="1600630" y="302825"/>
                <a:ext cx="6679613" cy="6356350"/>
                <a:chOff x="1600630" y="302825"/>
                <a:chExt cx="6679613" cy="6356350"/>
              </a:xfrm>
            </p:grpSpPr>
            <p:pic>
              <p:nvPicPr>
                <p:cNvPr id="7" name="圖片 6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600630" y="302825"/>
                  <a:ext cx="6679613" cy="6356350"/>
                </a:xfrm>
                <a:prstGeom prst="rect">
                  <a:avLst/>
                </a:prstGeom>
                <a:ln>
                  <a:solidFill>
                    <a:schemeClr val="tx2"/>
                  </a:solidFill>
                </a:ln>
              </p:spPr>
            </p:pic>
            <p:sp>
              <p:nvSpPr>
                <p:cNvPr id="8" name="橢圓 7"/>
                <p:cNvSpPr/>
                <p:nvPr/>
              </p:nvSpPr>
              <p:spPr>
                <a:xfrm>
                  <a:off x="5076055" y="1916832"/>
                  <a:ext cx="865515" cy="288032"/>
                </a:xfrm>
                <a:prstGeom prst="ellipse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" name="橢圓 8"/>
                <p:cNvSpPr/>
                <p:nvPr/>
              </p:nvSpPr>
              <p:spPr>
                <a:xfrm>
                  <a:off x="1763688" y="2204864"/>
                  <a:ext cx="3024336" cy="360040"/>
                </a:xfrm>
                <a:prstGeom prst="ellipse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3688" y="1124744"/>
                  <a:ext cx="6192688" cy="792088"/>
                </a:xfrm>
                <a:prstGeom prst="rect">
                  <a:avLst/>
                </a:prstGeom>
                <a:noFill/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9" name="矩形 18"/>
              <p:cNvSpPr/>
              <p:nvPr/>
            </p:nvSpPr>
            <p:spPr>
              <a:xfrm>
                <a:off x="1753862" y="4534619"/>
                <a:ext cx="6373147" cy="65289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1510930" y="5327769"/>
              <a:ext cx="6373147" cy="65289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6" name="群組 15"/>
          <p:cNvGrpSpPr/>
          <p:nvPr/>
        </p:nvGrpSpPr>
        <p:grpSpPr>
          <a:xfrm>
            <a:off x="2729177" y="805883"/>
            <a:ext cx="3884112" cy="926583"/>
            <a:chOff x="2955236" y="764106"/>
            <a:chExt cx="3884112" cy="926583"/>
          </a:xfrm>
        </p:grpSpPr>
        <p:sp>
          <p:nvSpPr>
            <p:cNvPr id="13" name="橢圓 12"/>
            <p:cNvSpPr/>
            <p:nvPr/>
          </p:nvSpPr>
          <p:spPr>
            <a:xfrm>
              <a:off x="2955236" y="980661"/>
              <a:ext cx="1046922" cy="710028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3830191" y="764106"/>
              <a:ext cx="30091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0000FF"/>
                  </a:solidFill>
                </a:rPr>
                <a:t>人體研究法：</a:t>
              </a:r>
              <a:r>
                <a:rPr lang="en-US" altLang="zh-TW" sz="2000" b="1" dirty="0" smtClean="0">
                  <a:solidFill>
                    <a:srgbClr val="0000FF"/>
                  </a:solidFill>
                </a:rPr>
                <a:t>20</a:t>
              </a:r>
              <a:r>
                <a:rPr lang="zh-TW" altLang="en-US" sz="2000" b="1" dirty="0" smtClean="0">
                  <a:solidFill>
                    <a:srgbClr val="0000FF"/>
                  </a:solidFill>
                </a:rPr>
                <a:t>歲為成年</a:t>
              </a:r>
              <a:endParaRPr lang="zh-TW" altLang="en-US" sz="20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1" name="文字方塊 10"/>
          <p:cNvSpPr txBox="1"/>
          <p:nvPr/>
        </p:nvSpPr>
        <p:spPr>
          <a:xfrm>
            <a:off x="8584127" y="139422"/>
            <a:ext cx="492443" cy="38674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2000" b="1" dirty="0" smtClean="0">
                <a:solidFill>
                  <a:srgbClr val="FF0000"/>
                </a:solidFill>
              </a:rPr>
              <a:t>前提：符合人體研究第四</a:t>
            </a:r>
            <a:r>
              <a:rPr lang="zh-TW" altLang="en-US" sz="2000" b="1" dirty="0">
                <a:solidFill>
                  <a:srgbClr val="FF0000"/>
                </a:solidFill>
              </a:rPr>
              <a:t>條</a:t>
            </a:r>
            <a:r>
              <a:rPr lang="zh-TW" altLang="en-US" sz="2000" b="1" dirty="0" smtClean="0">
                <a:solidFill>
                  <a:srgbClr val="FF0000"/>
                </a:solidFill>
              </a:rPr>
              <a:t>之定義</a:t>
            </a:r>
            <a:endParaRPr lang="zh-TW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29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7363"/>
            <a:ext cx="7187235" cy="64912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1403648" y="2060848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直線接點 12"/>
          <p:cNvCxnSpPr/>
          <p:nvPr/>
        </p:nvCxnSpPr>
        <p:spPr>
          <a:xfrm>
            <a:off x="2915816" y="4221088"/>
            <a:ext cx="165618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89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/>
              <a:t>IRB</a:t>
            </a:r>
            <a:r>
              <a:rPr lang="zh-TW" altLang="en-US" dirty="0" smtClean="0"/>
              <a:t>審查流程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7746224"/>
              </p:ext>
            </p:extLst>
          </p:nvPr>
        </p:nvGraphicFramePr>
        <p:xfrm>
          <a:off x="467544" y="1484784"/>
          <a:ext cx="8075241" cy="4331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528"/>
                <a:gridCol w="4536504"/>
                <a:gridCol w="1872209"/>
              </a:tblGrid>
              <a:tr h="907518">
                <a:tc>
                  <a:txBody>
                    <a:bodyPr/>
                    <a:lstStyle/>
                    <a:p>
                      <a:pPr algn="ctr"/>
                      <a:endParaRPr lang="zh-TW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dirty="0" smtClean="0"/>
                        <a:t>審查方式</a:t>
                      </a:r>
                      <a:endParaRPr lang="zh-TW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dirty="0" smtClean="0"/>
                        <a:t>後續追蹤</a:t>
                      </a:r>
                      <a:endParaRPr lang="zh-TW" altLang="en-US" sz="2600" dirty="0"/>
                    </a:p>
                  </a:txBody>
                  <a:tcPr anchor="ctr"/>
                </a:tc>
              </a:tr>
              <a:tr h="1566402">
                <a:tc>
                  <a:txBody>
                    <a:bodyPr/>
                    <a:lstStyle/>
                    <a:p>
                      <a:r>
                        <a:rPr lang="zh-TW" altLang="en-US" sz="2600" b="1" dirty="0" smtClean="0"/>
                        <a:t>免除審查</a:t>
                      </a:r>
                      <a:endParaRPr lang="zh-TW" altLang="en-US" sz="2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2600" dirty="0" smtClean="0"/>
                        <a:t>1.</a:t>
                      </a:r>
                      <a:r>
                        <a:rPr lang="zh-TW" altLang="en-US" sz="2600" dirty="0" smtClean="0"/>
                        <a:t> 免送審研究倫理委員會</a:t>
                      </a:r>
                      <a:endParaRPr lang="en-US" altLang="zh-TW" sz="2600" dirty="0" smtClean="0"/>
                    </a:p>
                    <a:p>
                      <a:r>
                        <a:rPr lang="en-US" altLang="zh-TW" sz="2600" dirty="0" smtClean="0"/>
                        <a:t>2.</a:t>
                      </a:r>
                      <a:r>
                        <a:rPr lang="zh-TW" altLang="en-US" sz="2600" dirty="0" smtClean="0"/>
                        <a:t> 仍送審，並取得免審同意書</a:t>
                      </a:r>
                      <a:endParaRPr lang="en-US" altLang="zh-TW" sz="2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2600" dirty="0"/>
                    </a:p>
                  </a:txBody>
                  <a:tcPr anchor="ctr"/>
                </a:tc>
              </a:tr>
              <a:tr h="907518">
                <a:tc>
                  <a:txBody>
                    <a:bodyPr/>
                    <a:lstStyle/>
                    <a:p>
                      <a:r>
                        <a:rPr lang="zh-TW" altLang="en-US" sz="2600" b="1" dirty="0" smtClean="0"/>
                        <a:t>簡易審查</a:t>
                      </a:r>
                      <a:endParaRPr lang="zh-TW" altLang="en-US" sz="2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600" dirty="0" smtClean="0"/>
                        <a:t>通常由</a:t>
                      </a:r>
                      <a:r>
                        <a:rPr lang="en-US" altLang="zh-TW" sz="2600" dirty="0" smtClean="0"/>
                        <a:t>1-2</a:t>
                      </a:r>
                      <a:r>
                        <a:rPr lang="zh-TW" altLang="en-US" sz="2600" dirty="0" smtClean="0"/>
                        <a:t>位審查委員審查</a:t>
                      </a:r>
                      <a:endParaRPr lang="zh-TW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600" dirty="0" smtClean="0"/>
                        <a:t>V</a:t>
                      </a:r>
                      <a:endParaRPr lang="zh-TW" altLang="en-US" sz="2600" dirty="0"/>
                    </a:p>
                  </a:txBody>
                  <a:tcPr anchor="ctr"/>
                </a:tc>
              </a:tr>
              <a:tr h="950378">
                <a:tc>
                  <a:txBody>
                    <a:bodyPr/>
                    <a:lstStyle/>
                    <a:p>
                      <a:r>
                        <a:rPr lang="zh-TW" altLang="en-US" sz="2600" b="1" dirty="0" smtClean="0"/>
                        <a:t>一般審查</a:t>
                      </a:r>
                      <a:endParaRPr lang="zh-TW" altLang="en-US" sz="2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2600" dirty="0" smtClean="0"/>
                        <a:t>1-2</a:t>
                      </a:r>
                      <a:r>
                        <a:rPr lang="zh-TW" altLang="en-US" sz="2600" dirty="0" smtClean="0"/>
                        <a:t>位委員初審，再經由全委員會開會討論後決議。</a:t>
                      </a:r>
                      <a:endParaRPr lang="zh-TW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600" dirty="0" smtClean="0"/>
                        <a:t>V</a:t>
                      </a:r>
                      <a:endParaRPr lang="zh-TW" altLang="en-US" sz="2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620688"/>
            <a:ext cx="2016224" cy="41958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altLang="zh-TW" dirty="0" smtClean="0"/>
          </a:p>
          <a:p>
            <a:pPr algn="ctr"/>
            <a:r>
              <a:rPr lang="zh-TW" altLang="en-US" sz="2800" b="1" dirty="0" smtClean="0">
                <a:solidFill>
                  <a:srgbClr val="FF0000"/>
                </a:solidFill>
              </a:rPr>
              <a:t>法定類型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6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研究倫理重要規範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296009"/>
            <a:ext cx="8640960" cy="5561991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1979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：貝爾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蒙特報告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</a:t>
            </a:r>
            <a:r>
              <a: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Belmont </a:t>
            </a:r>
            <a:r>
              <a:rPr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report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spcBef>
                <a:spcPts val="1800"/>
              </a:spcBef>
            </a:pPr>
            <a:r>
              <a:rPr lang="zh-TW" altLang="en-US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尊重自主（</a:t>
            </a:r>
            <a:r>
              <a:rPr lang="en-US" altLang="zh-TW" sz="3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respect for person</a:t>
            </a:r>
            <a:r>
              <a:rPr lang="en-US" altLang="zh-TW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）</a:t>
            </a:r>
          </a:p>
          <a:p>
            <a:pPr lvl="2"/>
            <a:r>
              <a:rPr lang="zh-TW" altLang="en-US" sz="26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告知同意如何進行、受試者同意書內容是否完整、</a:t>
            </a:r>
            <a:r>
              <a:rPr lang="zh-TW" altLang="en-US" sz="26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是否給受試者</a:t>
            </a:r>
            <a:r>
              <a:rPr lang="en-US" altLang="zh-TW" sz="26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/</a:t>
            </a:r>
            <a:r>
              <a:rPr lang="zh-TW" altLang="en-US" sz="26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參與者</a:t>
            </a:r>
            <a:r>
              <a:rPr lang="en-US" altLang="zh-TW" sz="26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/</a:t>
            </a:r>
            <a:r>
              <a:rPr lang="zh-TW" altLang="en-US" sz="26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研究對象足夠時間</a:t>
            </a:r>
            <a:r>
              <a:rPr lang="zh-TW" altLang="en-US" sz="26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考慮、無能力或喪失部份決定能力者是否受到保護</a:t>
            </a:r>
            <a:r>
              <a:rPr lang="en-US" altLang="zh-TW" sz="26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?</a:t>
            </a:r>
            <a:endParaRPr lang="zh-TW" altLang="en-US" sz="2600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charset="0"/>
            </a:endParaRPr>
          </a:p>
          <a:p>
            <a:pPr lvl="1">
              <a:spcBef>
                <a:spcPts val="1800"/>
              </a:spcBef>
            </a:pPr>
            <a:r>
              <a:rPr lang="zh-TW" altLang="en-US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善行無害（</a:t>
            </a:r>
            <a:r>
              <a:rPr lang="en-US" altLang="zh-TW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beneficence）</a:t>
            </a:r>
          </a:p>
          <a:p>
            <a:pPr lvl="2"/>
            <a:r>
              <a:rPr lang="zh-TW" altLang="en-US" sz="26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研究設計是否對受試者無傷害、是否將受到傷害的風險最小化、利益最大化</a:t>
            </a:r>
            <a:r>
              <a:rPr lang="en-US" altLang="zh-TW" sz="26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?</a:t>
            </a:r>
            <a:endParaRPr lang="zh-TW" altLang="en-US" sz="2600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charset="0"/>
            </a:endParaRPr>
          </a:p>
          <a:p>
            <a:pPr lvl="1">
              <a:spcBef>
                <a:spcPts val="1800"/>
              </a:spcBef>
            </a:pPr>
            <a:r>
              <a:rPr lang="zh-TW" altLang="en-US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正義原則</a:t>
            </a:r>
            <a:r>
              <a:rPr lang="zh-TW" altLang="en-US" sz="3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（</a:t>
            </a:r>
            <a:r>
              <a:rPr lang="en-US" altLang="zh-TW" sz="3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justice</a:t>
            </a:r>
            <a:r>
              <a:rPr lang="en-US" altLang="zh-TW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）</a:t>
            </a:r>
          </a:p>
          <a:p>
            <a:pPr lvl="2"/>
            <a:r>
              <a:rPr lang="zh-TW" altLang="en-US" sz="26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風險與利益是否公平分配、受試者承擔風險是否也享有利益</a:t>
            </a:r>
            <a:r>
              <a:rPr lang="en-US" altLang="zh-TW" sz="26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charset="0"/>
              </a:rPr>
              <a:t>?</a:t>
            </a:r>
            <a:endParaRPr lang="en-US" altLang="zh-TW" sz="26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788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審查通過之後呢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 smtClean="0">
                <a:solidFill>
                  <a:schemeClr val="accent2">
                    <a:lumMod val="75000"/>
                  </a:schemeClr>
                </a:solidFill>
              </a:rPr>
              <a:t>審查通過</a:t>
            </a:r>
            <a:endParaRPr lang="en-US" altLang="zh-TW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lnSpc>
                <a:spcPct val="150000"/>
              </a:lnSpc>
            </a:pPr>
            <a:r>
              <a:rPr lang="zh-TW" altLang="en-US" dirty="0" smtClean="0"/>
              <a:t>核發核准函</a:t>
            </a:r>
            <a:endParaRPr lang="en-US" altLang="zh-TW" dirty="0" smtClean="0"/>
          </a:p>
          <a:p>
            <a:pPr>
              <a:lnSpc>
                <a:spcPct val="150000"/>
              </a:lnSpc>
            </a:pPr>
            <a:r>
              <a:rPr lang="zh-TW" altLang="en-US" b="1" dirty="0" smtClean="0">
                <a:solidFill>
                  <a:srgbClr val="0000FF"/>
                </a:solidFill>
              </a:rPr>
              <a:t>計畫執行中  </a:t>
            </a:r>
            <a:endParaRPr lang="en-US" altLang="zh-TW" b="1" dirty="0" smtClean="0">
              <a:solidFill>
                <a:srgbClr val="0000FF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TW" altLang="en-US" dirty="0" smtClean="0"/>
              <a:t>查核研究計畫執行情形 </a:t>
            </a:r>
            <a:r>
              <a:rPr lang="en-US" altLang="zh-TW" sz="1700" dirty="0" smtClean="0">
                <a:solidFill>
                  <a:srgbClr val="FF0000"/>
                </a:solidFill>
              </a:rPr>
              <a:t>(</a:t>
            </a:r>
            <a:r>
              <a:rPr lang="zh-TW" altLang="en-US" sz="1700" dirty="0" smtClean="0">
                <a:solidFill>
                  <a:srgbClr val="FF0000"/>
                </a:solidFill>
              </a:rPr>
              <a:t>人體法第</a:t>
            </a:r>
            <a:r>
              <a:rPr lang="en-US" altLang="zh-TW" sz="1700" dirty="0" smtClean="0">
                <a:solidFill>
                  <a:srgbClr val="FF0000"/>
                </a:solidFill>
              </a:rPr>
              <a:t>17</a:t>
            </a:r>
            <a:r>
              <a:rPr lang="zh-TW" altLang="en-US" sz="1700" dirty="0" smtClean="0">
                <a:solidFill>
                  <a:srgbClr val="FF0000"/>
                </a:solidFill>
              </a:rPr>
              <a:t>條</a:t>
            </a:r>
            <a:r>
              <a:rPr lang="en-US" altLang="zh-TW" sz="1700" dirty="0" smtClean="0">
                <a:solidFill>
                  <a:srgbClr val="FF0000"/>
                </a:solidFill>
              </a:rPr>
              <a:t>)</a:t>
            </a:r>
          </a:p>
          <a:p>
            <a:pPr lvl="1">
              <a:lnSpc>
                <a:spcPct val="150000"/>
              </a:lnSpc>
            </a:pPr>
            <a:r>
              <a:rPr lang="zh-TW" altLang="en-US" dirty="0"/>
              <a:t>一年至少</a:t>
            </a:r>
            <a:r>
              <a:rPr lang="zh-TW" altLang="en-US" dirty="0" smtClean="0"/>
              <a:t>一次：書面、實地查證 </a:t>
            </a:r>
            <a:r>
              <a:rPr lang="en-US" altLang="zh-TW" sz="1700" dirty="0">
                <a:solidFill>
                  <a:srgbClr val="FF0000"/>
                </a:solidFill>
              </a:rPr>
              <a:t>(</a:t>
            </a:r>
            <a:r>
              <a:rPr lang="zh-TW" altLang="en-US" sz="1700" dirty="0">
                <a:solidFill>
                  <a:srgbClr val="FF0000"/>
                </a:solidFill>
              </a:rPr>
              <a:t>人體法第</a:t>
            </a:r>
            <a:r>
              <a:rPr lang="en-US" altLang="zh-TW" sz="1700" dirty="0">
                <a:solidFill>
                  <a:srgbClr val="FF0000"/>
                </a:solidFill>
              </a:rPr>
              <a:t>17</a:t>
            </a:r>
            <a:r>
              <a:rPr lang="zh-TW" altLang="en-US" sz="1700" dirty="0">
                <a:solidFill>
                  <a:srgbClr val="FF0000"/>
                </a:solidFill>
              </a:rPr>
              <a:t>條</a:t>
            </a:r>
            <a:r>
              <a:rPr lang="en-US" altLang="zh-TW" sz="1700" dirty="0">
                <a:solidFill>
                  <a:srgbClr val="FF0000"/>
                </a:solidFill>
              </a:rPr>
              <a:t>)</a:t>
            </a:r>
            <a:endParaRPr lang="en-US" altLang="zh-TW" sz="1700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TW" altLang="en-US" dirty="0"/>
              <a:t>書面</a:t>
            </a:r>
            <a:r>
              <a:rPr lang="zh-TW" altLang="en-US" dirty="0" smtClean="0"/>
              <a:t>通知計畫主持人 </a:t>
            </a:r>
            <a:r>
              <a:rPr lang="en-US" altLang="zh-TW" sz="1700" dirty="0">
                <a:solidFill>
                  <a:srgbClr val="FF0000"/>
                </a:solidFill>
              </a:rPr>
              <a:t>(IRB</a:t>
            </a:r>
            <a:r>
              <a:rPr lang="zh-TW" altLang="en-US" sz="1700" dirty="0">
                <a:solidFill>
                  <a:srgbClr val="FF0000"/>
                </a:solidFill>
              </a:rPr>
              <a:t>組織運作辦法第</a:t>
            </a:r>
            <a:r>
              <a:rPr lang="en-US" altLang="zh-TW" sz="1700" dirty="0" smtClean="0">
                <a:solidFill>
                  <a:srgbClr val="FF0000"/>
                </a:solidFill>
              </a:rPr>
              <a:t>14</a:t>
            </a:r>
            <a:r>
              <a:rPr lang="zh-TW" altLang="en-US" sz="1700" dirty="0" smtClean="0">
                <a:solidFill>
                  <a:srgbClr val="FF0000"/>
                </a:solidFill>
              </a:rPr>
              <a:t>條</a:t>
            </a:r>
            <a:r>
              <a:rPr lang="en-US" altLang="zh-TW" sz="1700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TW" altLang="en-US" b="1" dirty="0" smtClean="0">
                <a:solidFill>
                  <a:srgbClr val="008000"/>
                </a:solidFill>
              </a:rPr>
              <a:t>計畫完成後</a:t>
            </a:r>
            <a:endParaRPr lang="en-US" altLang="zh-TW" b="1" dirty="0">
              <a:solidFill>
                <a:srgbClr val="008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TW" altLang="en-US" dirty="0" smtClean="0"/>
              <a:t>結案報告：提報執行情形及結果 </a:t>
            </a:r>
            <a:r>
              <a:rPr lang="en-US" altLang="zh-TW" sz="1700" dirty="0" smtClean="0">
                <a:solidFill>
                  <a:srgbClr val="FF0000"/>
                </a:solidFill>
              </a:rPr>
              <a:t>(IRB</a:t>
            </a:r>
            <a:r>
              <a:rPr lang="zh-TW" altLang="en-US" sz="1700" dirty="0" smtClean="0">
                <a:solidFill>
                  <a:srgbClr val="FF0000"/>
                </a:solidFill>
              </a:rPr>
              <a:t>組織運作辦法</a:t>
            </a:r>
            <a:r>
              <a:rPr lang="zh-TW" altLang="en-US" sz="1700" dirty="0">
                <a:solidFill>
                  <a:srgbClr val="FF0000"/>
                </a:solidFill>
              </a:rPr>
              <a:t>第</a:t>
            </a:r>
            <a:r>
              <a:rPr lang="en-US" altLang="zh-TW" sz="1700" dirty="0" smtClean="0">
                <a:solidFill>
                  <a:srgbClr val="FF0000"/>
                </a:solidFill>
              </a:rPr>
              <a:t>15</a:t>
            </a:r>
            <a:r>
              <a:rPr lang="zh-TW" altLang="en-US" sz="1700" dirty="0" smtClean="0">
                <a:solidFill>
                  <a:srgbClr val="FF0000"/>
                </a:solidFill>
              </a:rPr>
              <a:t>條</a:t>
            </a:r>
            <a:r>
              <a:rPr lang="en-US" altLang="zh-TW" sz="1700" dirty="0">
                <a:solidFill>
                  <a:srgbClr val="FF0000"/>
                </a:solidFill>
              </a:rPr>
              <a:t>)</a:t>
            </a:r>
          </a:p>
          <a:p>
            <a:pPr lvl="1">
              <a:lnSpc>
                <a:spcPct val="150000"/>
              </a:lnSpc>
            </a:pP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1520" y="2564905"/>
            <a:ext cx="8784976" cy="405676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647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36785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原住民研究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7870" y="1005789"/>
            <a:ext cx="8229600" cy="5491137"/>
          </a:xfrm>
          <a:ln>
            <a:noFill/>
          </a:ln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b="1" dirty="0" smtClean="0">
                <a:latin typeface="新細明體" panose="02020500000000000000" pitchFamily="18" charset="-120"/>
              </a:rPr>
              <a:t>人體研究法 第</a:t>
            </a:r>
            <a:r>
              <a:rPr lang="en-US" altLang="zh-TW" b="1" dirty="0" smtClean="0">
                <a:latin typeface="新細明體" panose="02020500000000000000" pitchFamily="18" charset="-120"/>
              </a:rPr>
              <a:t>15</a:t>
            </a:r>
            <a:r>
              <a:rPr lang="zh-TW" altLang="en-US" b="1" dirty="0" smtClean="0">
                <a:latin typeface="新細明體" panose="02020500000000000000" pitchFamily="18" charset="-120"/>
              </a:rPr>
              <a:t>條</a:t>
            </a:r>
            <a:endParaRPr lang="en-US" altLang="zh-TW" b="1" dirty="0" smtClean="0">
              <a:latin typeface="新細明體" panose="02020500000000000000" pitchFamily="18" charset="-120"/>
            </a:endParaRPr>
          </a:p>
          <a:p>
            <a:pPr marL="514350" indent="-514350">
              <a:spcBef>
                <a:spcPts val="2400"/>
              </a:spcBef>
              <a:buFont typeface="+mj-lt"/>
              <a:buAutoNum type="arabicPeriod"/>
            </a:pPr>
            <a:r>
              <a:rPr lang="zh-TW" altLang="en-US" b="1" dirty="0" smtClean="0">
                <a:latin typeface="新細明體" panose="02020500000000000000" pitchFamily="18" charset="-120"/>
              </a:rPr>
              <a:t>「</a:t>
            </a:r>
            <a:r>
              <a:rPr lang="zh-TW" altLang="en-US" b="1" dirty="0" smtClean="0">
                <a:latin typeface="DFKaiShu-SB-Estd-BF"/>
              </a:rPr>
              <a:t>人體</a:t>
            </a:r>
            <a:r>
              <a:rPr lang="zh-TW" altLang="en-US" b="1" dirty="0">
                <a:latin typeface="DFKaiShu-SB-Estd-BF"/>
              </a:rPr>
              <a:t>研究計畫諮詢取得原住民族同意與約定商業利益及其應用辦法</a:t>
            </a:r>
            <a:r>
              <a:rPr lang="zh-TW" altLang="en-US" b="1" dirty="0" smtClean="0">
                <a:latin typeface="新細明體" panose="02020500000000000000" pitchFamily="18" charset="-120"/>
              </a:rPr>
              <a:t>」</a:t>
            </a:r>
            <a:r>
              <a:rPr lang="en-US" altLang="zh-TW" sz="2000" dirty="0">
                <a:latin typeface="新細明體" panose="02020500000000000000" pitchFamily="18" charset="-120"/>
              </a:rPr>
              <a:t>(105</a:t>
            </a:r>
            <a:r>
              <a:rPr lang="zh-TW" altLang="en-US" sz="2000" dirty="0">
                <a:latin typeface="新細明體" panose="02020500000000000000" pitchFamily="18" charset="-120"/>
              </a:rPr>
              <a:t>年</a:t>
            </a:r>
            <a:r>
              <a:rPr lang="en-US" altLang="zh-TW" sz="2000" dirty="0">
                <a:latin typeface="新細明體" panose="02020500000000000000" pitchFamily="18" charset="-120"/>
              </a:rPr>
              <a:t>1</a:t>
            </a:r>
            <a:r>
              <a:rPr lang="zh-TW" altLang="en-US" sz="2000" dirty="0">
                <a:latin typeface="新細明體" panose="02020500000000000000" pitchFamily="18" charset="-120"/>
              </a:rPr>
              <a:t>月</a:t>
            </a:r>
            <a:r>
              <a:rPr lang="en-US" altLang="zh-TW" sz="2000" dirty="0">
                <a:latin typeface="新細明體" panose="02020500000000000000" pitchFamily="18" charset="-120"/>
              </a:rPr>
              <a:t>1</a:t>
            </a:r>
            <a:r>
              <a:rPr lang="zh-TW" altLang="en-US" sz="2000" dirty="0">
                <a:latin typeface="新細明體" panose="02020500000000000000" pitchFamily="18" charset="-120"/>
              </a:rPr>
              <a:t>日實施</a:t>
            </a:r>
            <a:r>
              <a:rPr lang="en-US" altLang="zh-TW" sz="2000" dirty="0">
                <a:latin typeface="新細明體" panose="02020500000000000000" pitchFamily="18" charset="-120"/>
              </a:rPr>
              <a:t>)</a:t>
            </a:r>
            <a:endParaRPr lang="zh-TW" altLang="en-US" dirty="0" smtClean="0"/>
          </a:p>
          <a:p>
            <a:pPr marL="0" indent="0">
              <a:buNone/>
            </a:pPr>
            <a:r>
              <a:rPr lang="zh-TW" altLang="en-US" sz="2400" dirty="0" smtClean="0">
                <a:latin typeface="Arial Unicode MS" panose="020B0604020202020204" pitchFamily="34" charset="-120"/>
              </a:rPr>
              <a:t>      →</a:t>
            </a:r>
            <a:r>
              <a:rPr lang="zh-TW" altLang="en-US" sz="2400" dirty="0" smtClean="0"/>
              <a:t>目前由</a:t>
            </a:r>
            <a:r>
              <a:rPr lang="zh-TW" altLang="en-US" sz="2400" dirty="0" smtClean="0">
                <a:solidFill>
                  <a:srgbClr val="FF0000"/>
                </a:solidFill>
              </a:rPr>
              <a:t>台中科大專管中心</a:t>
            </a:r>
            <a:r>
              <a:rPr lang="zh-TW" altLang="en-US" sz="2400" dirty="0" smtClean="0"/>
              <a:t>協助辦理。</a:t>
            </a:r>
            <a:endParaRPr lang="zh-TW" altLang="en-US" sz="2400" dirty="0"/>
          </a:p>
          <a:p>
            <a:pPr marL="514350" indent="-514350">
              <a:spcBef>
                <a:spcPts val="6000"/>
              </a:spcBef>
              <a:buFont typeface="+mj-lt"/>
              <a:buAutoNum type="arabicPeriod" startAt="3"/>
            </a:pPr>
            <a:r>
              <a:rPr lang="zh-TW" altLang="en-US" b="1" dirty="0" smtClean="0">
                <a:latin typeface="新細明體" panose="02020500000000000000" pitchFamily="18" charset="-120"/>
              </a:rPr>
              <a:t>「原住民族基本法」</a:t>
            </a:r>
            <a:r>
              <a:rPr lang="en-US" altLang="zh-TW" sz="2400" dirty="0" smtClean="0">
                <a:latin typeface="新細明體" panose="02020500000000000000" pitchFamily="18" charset="-120"/>
              </a:rPr>
              <a:t>(104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年</a:t>
            </a:r>
            <a:r>
              <a:rPr lang="en-US" altLang="zh-TW" sz="2400" dirty="0" smtClean="0">
                <a:latin typeface="新細明體" panose="02020500000000000000" pitchFamily="18" charset="-120"/>
              </a:rPr>
              <a:t>12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月</a:t>
            </a:r>
            <a:r>
              <a:rPr lang="en-US" altLang="zh-TW" sz="2400" dirty="0" smtClean="0">
                <a:latin typeface="新細明體" panose="02020500000000000000" pitchFamily="18" charset="-120"/>
              </a:rPr>
              <a:t>16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日修正</a:t>
            </a:r>
            <a:r>
              <a:rPr lang="en-US" altLang="zh-TW" sz="2400" dirty="0" smtClean="0">
                <a:latin typeface="新細明體" panose="02020500000000000000" pitchFamily="18" charset="-120"/>
              </a:rPr>
              <a:t>)</a:t>
            </a:r>
            <a:endParaRPr lang="en-US" altLang="zh-TW" dirty="0">
              <a:latin typeface="新細明體" panose="02020500000000000000" pitchFamily="18" charset="-120"/>
            </a:endParaRPr>
          </a:p>
          <a:p>
            <a:r>
              <a:rPr lang="zh-TW" altLang="en-US" sz="2400" dirty="0" smtClean="0"/>
              <a:t>第</a:t>
            </a:r>
            <a:r>
              <a:rPr lang="en-US" altLang="zh-TW" sz="2400" dirty="0" smtClean="0"/>
              <a:t>21</a:t>
            </a:r>
            <a:r>
              <a:rPr lang="zh-TW" altLang="en-US" sz="2400" dirty="0" smtClean="0"/>
              <a:t>條 </a:t>
            </a:r>
            <a:r>
              <a:rPr lang="zh-TW" altLang="zh-TW" sz="2400" dirty="0" smtClean="0">
                <a:latin typeface="Arial Unicode MS" panose="020B0604020202020204" pitchFamily="34" charset="-120"/>
              </a:rPr>
              <a:t>政府</a:t>
            </a:r>
            <a:r>
              <a:rPr lang="zh-TW" altLang="zh-TW" sz="2400" dirty="0">
                <a:latin typeface="Arial Unicode MS" panose="020B0604020202020204" pitchFamily="34" charset="-120"/>
              </a:rPr>
              <a:t>或私人於</a:t>
            </a:r>
            <a:r>
              <a:rPr lang="zh-TW" altLang="zh-TW" sz="2400" dirty="0">
                <a:solidFill>
                  <a:srgbClr val="0000FF"/>
                </a:solidFill>
                <a:latin typeface="Arial Unicode MS" panose="020B0604020202020204" pitchFamily="34" charset="-120"/>
              </a:rPr>
              <a:t>原住民族土地或部落及其周邊</a:t>
            </a:r>
            <a:r>
              <a:rPr lang="zh-TW" altLang="zh-TW" sz="2400" dirty="0">
                <a:latin typeface="Arial Unicode MS" panose="020B0604020202020204" pitchFamily="34" charset="-120"/>
              </a:rPr>
              <a:t>一定範圍內之公有土地從事</a:t>
            </a:r>
            <a:r>
              <a:rPr lang="zh-TW" altLang="zh-TW" sz="2400" dirty="0" smtClean="0">
                <a:latin typeface="Arial Unicode MS" panose="020B0604020202020204" pitchFamily="34" charset="-120"/>
              </a:rPr>
              <a:t>土地</a:t>
            </a:r>
            <a:r>
              <a:rPr lang="zh-TW" altLang="zh-TW" sz="2400" dirty="0">
                <a:latin typeface="Arial Unicode MS" panose="020B0604020202020204" pitchFamily="34" charset="-120"/>
              </a:rPr>
              <a:t>開發、資源利用、生態保育及</a:t>
            </a:r>
            <a:r>
              <a:rPr lang="zh-TW" altLang="zh-TW" sz="2400" dirty="0">
                <a:solidFill>
                  <a:srgbClr val="0000FF"/>
                </a:solidFill>
                <a:latin typeface="Arial Unicode MS" panose="020B0604020202020204" pitchFamily="34" charset="-120"/>
              </a:rPr>
              <a:t>學術研究</a:t>
            </a:r>
            <a:r>
              <a:rPr lang="zh-TW" altLang="zh-TW" sz="2400" dirty="0">
                <a:latin typeface="Arial Unicode MS" panose="020B0604020202020204" pitchFamily="34" charset="-120"/>
              </a:rPr>
              <a:t>，應諮商並取得原住民族或</a:t>
            </a:r>
            <a:r>
              <a:rPr lang="zh-TW" altLang="zh-TW" sz="2400" dirty="0" smtClean="0">
                <a:latin typeface="Arial Unicode MS" panose="020B0604020202020204" pitchFamily="34" charset="-120"/>
              </a:rPr>
              <a:t>部落同意</a:t>
            </a:r>
            <a:r>
              <a:rPr lang="zh-TW" altLang="zh-TW" sz="2400" dirty="0">
                <a:latin typeface="Arial Unicode MS" panose="020B0604020202020204" pitchFamily="34" charset="-120"/>
              </a:rPr>
              <a:t>或參與，原住民得分享相關</a:t>
            </a:r>
            <a:r>
              <a:rPr lang="zh-TW" altLang="zh-TW" sz="2400" dirty="0" smtClean="0">
                <a:latin typeface="Arial Unicode MS" panose="020B0604020202020204" pitchFamily="34" charset="-120"/>
              </a:rPr>
              <a:t>利益</a:t>
            </a:r>
            <a:r>
              <a:rPr lang="zh-TW" altLang="en-US" sz="2400" dirty="0" smtClean="0">
                <a:latin typeface="Arial Unicode MS" panose="020B0604020202020204" pitchFamily="34" charset="-120"/>
              </a:rPr>
              <a:t>。</a:t>
            </a:r>
            <a:endParaRPr lang="en-US" altLang="zh-TW" sz="2400" dirty="0" smtClean="0">
              <a:latin typeface="Arial Unicode MS" panose="020B0604020202020204" pitchFamily="34" charset="-120"/>
            </a:endParaRPr>
          </a:p>
          <a:p>
            <a:pPr marL="0" indent="0">
              <a:buNone/>
            </a:pPr>
            <a:r>
              <a:rPr lang="zh-TW" altLang="en-US" sz="2400" dirty="0" smtClean="0">
                <a:latin typeface="Arial Unicode MS" panose="020B0604020202020204" pitchFamily="34" charset="-120"/>
              </a:rPr>
              <a:t>   → 送</a:t>
            </a:r>
            <a:r>
              <a:rPr lang="zh-TW" altLang="en-US" sz="2400" dirty="0" smtClean="0">
                <a:solidFill>
                  <a:srgbClr val="0000FF"/>
                </a:solidFill>
                <a:latin typeface="Arial Unicode MS" panose="020B0604020202020204" pitchFamily="34" charset="-120"/>
              </a:rPr>
              <a:t>原民會</a:t>
            </a:r>
            <a:r>
              <a:rPr lang="en-US" altLang="zh-TW" sz="2400" dirty="0" smtClean="0">
                <a:solidFill>
                  <a:srgbClr val="0000FF"/>
                </a:solidFill>
                <a:latin typeface="Arial Unicode MS" panose="020B0604020202020204" pitchFamily="34" charset="-120"/>
              </a:rPr>
              <a:t>/</a:t>
            </a:r>
            <a:r>
              <a:rPr lang="zh-TW" altLang="en-US" sz="2400" dirty="0" smtClean="0">
                <a:solidFill>
                  <a:srgbClr val="0000FF"/>
                </a:solidFill>
                <a:latin typeface="Arial Unicode MS" panose="020B0604020202020204" pitchFamily="34" charset="-120"/>
              </a:rPr>
              <a:t>教育文化處</a:t>
            </a:r>
            <a:r>
              <a:rPr lang="zh-TW" altLang="en-US" sz="2400" dirty="0" smtClean="0">
                <a:latin typeface="Arial Unicode MS" panose="020B0604020202020204" pitchFamily="34" charset="-120"/>
              </a:rPr>
              <a:t>進行判定。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8539" y="967409"/>
            <a:ext cx="8574157" cy="2305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538" y="3565667"/>
            <a:ext cx="8574157" cy="260439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7826528" y="1005789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FF0000"/>
                </a:solidFill>
              </a:rPr>
              <a:t>(</a:t>
            </a:r>
            <a:r>
              <a:rPr lang="zh-TW" altLang="en-US" sz="2400" dirty="0" smtClean="0">
                <a:solidFill>
                  <a:srgbClr val="FF0000"/>
                </a:solidFill>
              </a:rPr>
              <a:t>人體</a:t>
            </a:r>
            <a:r>
              <a:rPr lang="en-US" altLang="zh-TW" sz="2400" dirty="0" smtClean="0">
                <a:solidFill>
                  <a:srgbClr val="FF0000"/>
                </a:solidFill>
              </a:rPr>
              <a:t>)</a:t>
            </a:r>
            <a:endParaRPr lang="zh-TW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7826527" y="3565667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solidFill>
                  <a:srgbClr val="0000FF"/>
                </a:solidFill>
              </a:rPr>
              <a:t>(</a:t>
            </a:r>
            <a:r>
              <a:rPr lang="zh-TW" altLang="en-US" sz="2400" dirty="0" smtClean="0">
                <a:solidFill>
                  <a:srgbClr val="0000FF"/>
                </a:solidFill>
              </a:rPr>
              <a:t>人類</a:t>
            </a:r>
            <a:r>
              <a:rPr lang="en-US" altLang="zh-TW" sz="2400" dirty="0" smtClean="0">
                <a:solidFill>
                  <a:srgbClr val="0000FF"/>
                </a:solidFill>
              </a:rPr>
              <a:t>)</a:t>
            </a:r>
            <a:endParaRPr lang="zh-TW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21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66721"/>
            <a:ext cx="7959290" cy="720253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hlinkClick r:id="rId2"/>
              </a:rPr>
              <a:t>http</a:t>
            </a:r>
            <a:r>
              <a:rPr lang="en-US" altLang="zh-TW" dirty="0">
                <a:hlinkClick r:id="rId2"/>
              </a:rPr>
              <a:t>://www.crbtzuchi.org</a:t>
            </a:r>
            <a:r>
              <a:rPr lang="en-US" altLang="zh-TW" dirty="0"/>
              <a:t> 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5000" y="628132"/>
            <a:ext cx="7475330" cy="605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59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93047" y="0"/>
            <a:ext cx="7886700" cy="82163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計畫主持人的法律責任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48063" y="893418"/>
            <a:ext cx="8776667" cy="5963478"/>
          </a:xfrm>
        </p:spPr>
        <p:txBody>
          <a:bodyPr anchor="ctr" anchorCtr="0"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研究實施前，人體研究送審倫理審查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人體研究法第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sz="3300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 startAt="2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計畫內容變更時須經原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IRB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同意，始得實施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人體研究法第</a:t>
            </a:r>
            <a:r>
              <a:rPr lang="en-US" altLang="zh-TW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 startAt="3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原住民研究須另諮詢原住民族同意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TW" altLang="en-US" sz="2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人體研究法第</a:t>
            </a:r>
            <a:r>
              <a:rPr lang="en-US" altLang="zh-TW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en-US" altLang="zh-TW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 startAt="3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被研究對象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法定代理人之告知同意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人體研究法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條、第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14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sz="2000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 startAt="4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研究材料之保存與銷毀 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人體研究法第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19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sz="2000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 startAt="5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繳交期中報告 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人體研究法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17</a:t>
            </a:r>
            <a:r>
              <a:rPr lang="zh-TW" altLang="en-US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en-US" altLang="zh-TW" sz="21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 startAt="6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繳交期末報告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20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人體研究倫理審查委員會組織及運作管理</a:t>
            </a:r>
            <a:r>
              <a:rPr lang="zh-TW" altLang="zh-TW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辦法</a:t>
            </a:r>
            <a:r>
              <a:rPr lang="zh-TW" altLang="en-US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0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15</a:t>
            </a:r>
            <a:r>
              <a:rPr lang="zh-TW" altLang="en-US" sz="20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en-US" altLang="zh-TW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 startAt="7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保密義務 </a:t>
            </a:r>
            <a:r>
              <a:rPr lang="en-US" altLang="zh-TW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人體研究法第</a:t>
            </a:r>
            <a:r>
              <a:rPr lang="en-US" altLang="zh-TW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21</a:t>
            </a:r>
            <a:r>
              <a:rPr lang="zh-TW" altLang="en-US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en-US" altLang="zh-TW" sz="20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352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grpSp>
        <p:nvGrpSpPr>
          <p:cNvPr id="18" name="群組 17"/>
          <p:cNvGrpSpPr/>
          <p:nvPr/>
        </p:nvGrpSpPr>
        <p:grpSpPr>
          <a:xfrm>
            <a:off x="0" y="1027907"/>
            <a:ext cx="9144000" cy="4325759"/>
            <a:chOff x="0" y="1699273"/>
            <a:chExt cx="9144000" cy="4325759"/>
          </a:xfrm>
        </p:grpSpPr>
        <p:grpSp>
          <p:nvGrpSpPr>
            <p:cNvPr id="6" name="群組 5"/>
            <p:cNvGrpSpPr/>
            <p:nvPr/>
          </p:nvGrpSpPr>
          <p:grpSpPr>
            <a:xfrm>
              <a:off x="0" y="1699273"/>
              <a:ext cx="9144000" cy="4325759"/>
              <a:chOff x="0" y="1699273"/>
              <a:chExt cx="9144000" cy="4325759"/>
            </a:xfrm>
          </p:grpSpPr>
          <p:pic>
            <p:nvPicPr>
              <p:cNvPr id="4" name="圖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1699273"/>
                <a:ext cx="9144000" cy="3459453"/>
              </a:xfrm>
              <a:prstGeom prst="rect">
                <a:avLst/>
              </a:prstGeom>
            </p:spPr>
          </p:pic>
          <p:pic>
            <p:nvPicPr>
              <p:cNvPr id="5" name="圖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5310657"/>
                <a:ext cx="9144000" cy="714375"/>
              </a:xfrm>
              <a:prstGeom prst="rect">
                <a:avLst/>
              </a:prstGeom>
            </p:spPr>
          </p:pic>
        </p:grpSp>
        <p:cxnSp>
          <p:nvCxnSpPr>
            <p:cNvPr id="8" name="直線接點 7"/>
            <p:cNvCxnSpPr/>
            <p:nvPr/>
          </p:nvCxnSpPr>
          <p:spPr>
            <a:xfrm>
              <a:off x="1524000" y="4333461"/>
              <a:ext cx="834887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" name="直線接點 8"/>
            <p:cNvCxnSpPr/>
            <p:nvPr/>
          </p:nvCxnSpPr>
          <p:spPr>
            <a:xfrm>
              <a:off x="4439478" y="4333461"/>
              <a:ext cx="2756452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>
              <a:off x="6261652" y="3928408"/>
              <a:ext cx="2756452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>
            <a:xfrm>
              <a:off x="1795670" y="5797826"/>
              <a:ext cx="834887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>
            <a:xfrm>
              <a:off x="3809999" y="5797826"/>
              <a:ext cx="3266662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9" name="橢圓 18"/>
          <p:cNvSpPr/>
          <p:nvPr/>
        </p:nvSpPr>
        <p:spPr>
          <a:xfrm>
            <a:off x="2743200" y="2057400"/>
            <a:ext cx="736600" cy="4318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845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教學實踐計畫審查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比照科技部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5044" y="1431236"/>
            <a:ext cx="8613912" cy="478403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0">
            <a:normAutofit/>
          </a:bodyPr>
          <a:lstStyle/>
          <a:p>
            <a:pPr marL="0" indent="0" algn="ctr">
              <a:spcBef>
                <a:spcPts val="1800"/>
              </a:spcBef>
              <a:buNone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申請表由</a:t>
            </a:r>
            <a:r>
              <a:rPr lang="zh-TW" altLang="en-US" sz="32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申請人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自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行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勾選是否需送審倫理審查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↓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en-US" sz="3200" b="1" dirty="0" smtClean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初審委員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勾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選是否需送審倫理審查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↓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有疑義者於</a:t>
            </a:r>
            <a:r>
              <a:rPr lang="zh-TW" altLang="en-US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複審會議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中決議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↓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需要送審者，由學門承辦人通知申請人</a:t>
            </a:r>
            <a:endPara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1828800" y="3987800"/>
            <a:ext cx="5461000" cy="7493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796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大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綱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人體研究法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研究倫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理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審查概述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計畫主持人的法律責任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教學實踐研究計畫審查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6159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9025"/>
            <a:ext cx="8229600" cy="78187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參考資料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086678"/>
            <a:ext cx="8496944" cy="5634798"/>
          </a:xfrm>
        </p:spPr>
        <p:txBody>
          <a:bodyPr>
            <a:normAutofit fontScale="92500" lnSpcReduction="10000"/>
          </a:bodyPr>
          <a:lstStyle/>
          <a:p>
            <a:pPr marL="361950" indent="-361950">
              <a:spcBef>
                <a:spcPts val="1200"/>
              </a:spcBef>
              <a:buFont typeface="+mj-lt"/>
              <a:buAutoNum type="arabicPeriod"/>
            </a:pPr>
            <a:r>
              <a:rPr lang="zh-TW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人體</a:t>
            </a:r>
            <a:r>
              <a:rPr lang="zh-TW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研究</a:t>
            </a:r>
            <a:r>
              <a:rPr lang="zh-TW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法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(100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12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28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zh-TW" sz="25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1950" indent="-361950">
              <a:spcBef>
                <a:spcPts val="1200"/>
              </a:spcBef>
              <a:buFont typeface="+mj-lt"/>
              <a:buAutoNum type="arabicPeriod"/>
            </a:pPr>
            <a:r>
              <a:rPr lang="zh-TW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人體</a:t>
            </a:r>
            <a:r>
              <a:rPr lang="zh-TW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研究倫理審查委員會組織及運作管理</a:t>
            </a:r>
            <a:r>
              <a:rPr lang="zh-TW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辦法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(101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17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en-US" altLang="zh-TW" sz="25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1950" indent="-361950">
              <a:spcBef>
                <a:spcPts val="1200"/>
              </a:spcBef>
              <a:buFont typeface="+mj-lt"/>
              <a:buAutoNum type="arabicPeriod"/>
            </a:pPr>
            <a:r>
              <a:rPr lang="zh-TW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衛生福利部公告「得免倫理審查委員會審查之人體研究案件範圍」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(101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日衛署醫字第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1010265079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號函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zh-TW" sz="25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1950" indent="-361950">
              <a:spcBef>
                <a:spcPts val="1200"/>
              </a:spcBef>
              <a:buFont typeface="+mj-lt"/>
              <a:buAutoNum type="arabicPeriod"/>
            </a:pPr>
            <a:r>
              <a:rPr lang="zh-TW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衛生福利部公告「倫理審查委員會得簡易程序審查之人體研究案件範圍」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(101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日衛署醫字第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1010265098C</a:t>
            </a:r>
            <a:r>
              <a:rPr lang="zh-TW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號函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en-US" altLang="zh-TW" sz="25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lang="zh-TW" altLang="zh-TW" sz="25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1950" indent="-361950">
              <a:spcBef>
                <a:spcPts val="1200"/>
              </a:spcBef>
              <a:buFont typeface="+mj-lt"/>
              <a:buAutoNum type="arabicPeriod"/>
            </a:pPr>
            <a:r>
              <a:rPr lang="zh-TW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科技</a:t>
            </a:r>
            <a:r>
              <a:rPr lang="zh-TW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部補助專題研究計畫作業</a:t>
            </a:r>
            <a:r>
              <a:rPr lang="zh-TW" altLang="zh-TW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要點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35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(106</a:t>
            </a:r>
            <a:r>
              <a:rPr lang="zh-TW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</a:t>
            </a:r>
            <a:r>
              <a:rPr lang="zh-TW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30</a:t>
            </a:r>
            <a:r>
              <a:rPr lang="zh-TW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en-US" altLang="zh-TW" sz="25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1950" indent="-361950">
              <a:spcBef>
                <a:spcPts val="1200"/>
              </a:spcBef>
              <a:buFont typeface="+mj-lt"/>
              <a:buAutoNum type="arabicPeriod"/>
            </a:pP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人體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研究計畫諮詢取得原住民族同意與約定商業利益及其應用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辦法</a:t>
            </a:r>
            <a:r>
              <a:rPr lang="zh-TW" altLang="en-US" sz="35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(106</a:t>
            </a:r>
            <a:r>
              <a:rPr lang="zh-TW" altLang="en-US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</a:t>
            </a:r>
            <a:r>
              <a:rPr lang="zh-TW" altLang="en-US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14</a:t>
            </a:r>
            <a:r>
              <a:rPr lang="zh-TW" altLang="en-US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日修正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1950" indent="-361950">
              <a:spcBef>
                <a:spcPts val="1200"/>
              </a:spcBef>
              <a:buFont typeface="+mj-lt"/>
              <a:buAutoNum type="arabicPeriod"/>
            </a:pPr>
            <a:r>
              <a:rPr lang="zh-TW" altLang="en-US" sz="35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原住民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族</a:t>
            </a:r>
            <a:r>
              <a:rPr lang="zh-TW" altLang="en-US" sz="3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基本法 </a:t>
            </a:r>
            <a:r>
              <a:rPr lang="en-US" altLang="zh-TW" sz="22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104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12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16</a:t>
            </a:r>
            <a:r>
              <a:rPr lang="zh-TW" altLang="en-US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日修正</a:t>
            </a:r>
            <a:r>
              <a:rPr lang="en-US" altLang="zh-TW" sz="2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zh-TW" sz="2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777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915478" y="1849369"/>
            <a:ext cx="3313043" cy="132556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zh-TW" altLang="en-US" i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謝謝聆聽</a:t>
            </a:r>
            <a:r>
              <a:rPr lang="en-US" altLang="zh-TW" i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!!</a:t>
            </a:r>
            <a:endParaRPr lang="zh-TW" altLang="en-US" i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5151922"/>
            <a:ext cx="9144000" cy="18319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2400" dirty="0" smtClean="0">
                <a:ea typeface="標楷體" panose="03000509000000000000" pitchFamily="65" charset="-120"/>
              </a:rPr>
              <a:t>教育部查核辦公室網頁</a:t>
            </a:r>
            <a:r>
              <a:rPr lang="en-US" altLang="zh-TW" sz="2400" dirty="0" smtClean="0">
                <a:ea typeface="標楷體" panose="03000509000000000000" pitchFamily="65" charset="-120"/>
              </a:rPr>
              <a:t>http</a:t>
            </a:r>
            <a:r>
              <a:rPr lang="en-US" altLang="zh-TW" sz="2400" dirty="0">
                <a:ea typeface="標楷體" panose="03000509000000000000" pitchFamily="65" charset="-120"/>
              </a:rPr>
              <a:t>://</a:t>
            </a:r>
            <a:r>
              <a:rPr lang="en-US" altLang="zh-TW" sz="2400" dirty="0" smtClean="0">
                <a:ea typeface="標楷體" panose="03000509000000000000" pitchFamily="65" charset="-120"/>
              </a:rPr>
              <a:t>hrpp.iias.sinica.edu.tw/home/indextest.php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zh-TW" altLang="en-US" sz="2400" dirty="0" smtClean="0">
                <a:ea typeface="標楷體" panose="03000509000000000000" pitchFamily="65" charset="-120"/>
              </a:rPr>
              <a:t>電子信箱</a:t>
            </a:r>
            <a:endParaRPr lang="en-US" altLang="zh-TW" sz="2400" dirty="0" smtClean="0"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400" dirty="0" smtClean="0">
                <a:ea typeface="標楷體" panose="03000509000000000000" pitchFamily="65" charset="-120"/>
              </a:rPr>
              <a:t>hrpp@stpi.narl.org.tw</a:t>
            </a:r>
            <a:endParaRPr lang="zh-TW" altLang="en-US" sz="2400" dirty="0"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639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3471" y="-192391"/>
            <a:ext cx="8263559" cy="1325563"/>
          </a:xfrm>
        </p:spPr>
        <p:txBody>
          <a:bodyPr>
            <a:normAutofit/>
          </a:bodyPr>
          <a:lstStyle/>
          <a:p>
            <a:pPr algn="ctr"/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經教育部查核通過之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大專院校研究倫理審查委員會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4907599"/>
              </p:ext>
            </p:extLst>
          </p:nvPr>
        </p:nvGraphicFramePr>
        <p:xfrm>
          <a:off x="948978" y="994576"/>
          <a:ext cx="7272546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404"/>
                <a:gridCol w="2819944"/>
                <a:gridCol w="3973198"/>
              </a:tblGrid>
              <a:tr h="370840">
                <a:tc>
                  <a:txBody>
                    <a:bodyPr/>
                    <a:lstStyle/>
                    <a:p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大專校院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研究倫理審查委員會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國立臺灣大學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行為與社會科學研究倫理委員會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國立陽明大學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人體研究暨倫理委員會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國立彰化師範大學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研究倫理審查委員會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國立清華大學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研究倫理審查委員會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國立交通大學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人體與行為研究倫理委員會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國立成功大學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人類研究倫理審查委員會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中國醫藥大學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中區區域性審查委員會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財團法人輔仁大學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人體研究倫理委員會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臺北市立大學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TW" altLang="en-US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人體</a:t>
                      </a:r>
                      <a:r>
                        <a:rPr lang="zh-TW" altLang="en-US" sz="2000" b="1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研究倫理委員會</a:t>
                      </a:r>
                      <a:endParaRPr lang="zh-TW" altLang="en-US" sz="2000" b="1" u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6200" marR="76200" marT="76200" marB="762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國立臺灣師範大學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研究倫理審查委員會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國立政治大學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人類研究倫理審查委員會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12.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國立中正大學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人類研究倫理審查委員會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13.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元培醫事科技大學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人體與人類行為研究倫理委員會</a:t>
                      </a:r>
                      <a:endParaRPr lang="zh-TW" altLang="en-US" sz="2000" u="none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49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6"/>
            <a:ext cx="9144000" cy="45335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776007"/>
            <a:ext cx="8426450" cy="4657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4910409"/>
            <a:ext cx="9093200" cy="1046388"/>
          </a:xfrm>
          <a:prstGeom prst="rect">
            <a:avLst/>
          </a:prstGeom>
        </p:spPr>
      </p:pic>
      <p:cxnSp>
        <p:nvCxnSpPr>
          <p:cNvPr id="8" name="直線接點 7"/>
          <p:cNvCxnSpPr/>
          <p:nvPr/>
        </p:nvCxnSpPr>
        <p:spPr>
          <a:xfrm>
            <a:off x="812800" y="5308600"/>
            <a:ext cx="61468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V="1">
            <a:off x="812800" y="5965818"/>
            <a:ext cx="4254500" cy="73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7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60648"/>
            <a:ext cx="5976938" cy="2632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2348880"/>
            <a:ext cx="7813675" cy="24479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5" name="直線接點 4"/>
          <p:cNvCxnSpPr/>
          <p:nvPr/>
        </p:nvCxnSpPr>
        <p:spPr>
          <a:xfrm>
            <a:off x="4410075" y="3501008"/>
            <a:ext cx="3617913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>
            <a:off x="1187450" y="3933056"/>
            <a:ext cx="6859588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1187450" y="4365104"/>
            <a:ext cx="6859588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>
            <a:off x="1187450" y="4725144"/>
            <a:ext cx="403225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橢圓 1"/>
          <p:cNvSpPr/>
          <p:nvPr/>
        </p:nvSpPr>
        <p:spPr>
          <a:xfrm>
            <a:off x="5508104" y="2996952"/>
            <a:ext cx="2304256" cy="6634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3275856" y="3789040"/>
            <a:ext cx="2304256" cy="6634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prstClr val="white"/>
              </a:solidFill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683568" y="5157192"/>
            <a:ext cx="5864106" cy="1200329"/>
            <a:chOff x="683568" y="5157192"/>
            <a:chExt cx="5864106" cy="1200329"/>
          </a:xfrm>
        </p:grpSpPr>
        <p:sp>
          <p:nvSpPr>
            <p:cNvPr id="3" name="文字方塊 2"/>
            <p:cNvSpPr txBox="1"/>
            <p:nvPr/>
          </p:nvSpPr>
          <p:spPr>
            <a:xfrm>
              <a:off x="683568" y="5157192"/>
              <a:ext cx="5864106" cy="120032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TW" altLang="en-US" dirty="0">
                  <a:solidFill>
                    <a:prstClr val="black"/>
                  </a:solidFill>
                  <a:latin typeface="Calibri"/>
                </a:rPr>
                <a:t>                          生物醫學研究  </a:t>
              </a:r>
              <a:r>
                <a:rPr lang="zh-TW" altLang="en-US" dirty="0">
                  <a:solidFill>
                    <a:prstClr val="black"/>
                  </a:solidFill>
                  <a:latin typeface="新細明體"/>
                </a:rPr>
                <a:t>←</a:t>
              </a:r>
              <a:r>
                <a:rPr lang="zh-TW" altLang="en-US" dirty="0">
                  <a:solidFill>
                    <a:prstClr val="black"/>
                  </a:solidFill>
                  <a:latin typeface="Calibri"/>
                </a:rPr>
                <a:t>  人體研究法                        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altLang="zh-TW" dirty="0">
                <a:solidFill>
                  <a:prstClr val="black"/>
                </a:solidFill>
                <a:latin typeface="Calibri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TW" altLang="en-US" dirty="0">
                  <a:solidFill>
                    <a:prstClr val="black"/>
                  </a:solidFill>
                  <a:latin typeface="Calibri"/>
                </a:rPr>
                <a:t>大學機構</a:t>
              </a:r>
              <a:endParaRPr lang="en-US" altLang="zh-TW" dirty="0">
                <a:solidFill>
                  <a:prstClr val="black"/>
                </a:solidFill>
                <a:latin typeface="Calibri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TW" altLang="en-US" dirty="0">
                  <a:solidFill>
                    <a:prstClr val="black"/>
                  </a:solidFill>
                  <a:latin typeface="Calibri"/>
                </a:rPr>
                <a:t>                           社會行為科學、人文科學研究 </a:t>
              </a:r>
              <a:r>
                <a:rPr lang="en-US" altLang="zh-TW" dirty="0">
                  <a:solidFill>
                    <a:prstClr val="black"/>
                  </a:solidFill>
                  <a:latin typeface="Calibri"/>
                </a:rPr>
                <a:t>?</a:t>
              </a:r>
              <a:endParaRPr lang="zh-TW" altLang="en-US" dirty="0">
                <a:solidFill>
                  <a:prstClr val="black"/>
                </a:solidFill>
                <a:latin typeface="Calibri"/>
              </a:endParaRPr>
            </a:p>
          </p:txBody>
        </p:sp>
        <p:cxnSp>
          <p:nvCxnSpPr>
            <p:cNvPr id="7" name="直線單箭頭接點 6"/>
            <p:cNvCxnSpPr/>
            <p:nvPr/>
          </p:nvCxnSpPr>
          <p:spPr>
            <a:xfrm flipV="1">
              <a:off x="1763688" y="5421124"/>
              <a:ext cx="288032" cy="31213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單箭頭接點 12"/>
            <p:cNvCxnSpPr/>
            <p:nvPr/>
          </p:nvCxnSpPr>
          <p:spPr>
            <a:xfrm>
              <a:off x="1763688" y="6040167"/>
              <a:ext cx="288032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2051720" y="728870"/>
            <a:ext cx="1446854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2213113" y="1417983"/>
            <a:ext cx="1272209" cy="238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6872840" y="463827"/>
            <a:ext cx="265044" cy="265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207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27984" y="13444"/>
            <a:ext cx="4716016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427984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87042" name="標題 1"/>
          <p:cNvSpPr>
            <a:spLocks noGrp="1"/>
          </p:cNvSpPr>
          <p:nvPr>
            <p:ph type="title"/>
          </p:nvPr>
        </p:nvSpPr>
        <p:spPr>
          <a:xfrm>
            <a:off x="127078" y="-1193"/>
            <a:ext cx="3466728" cy="1138138"/>
          </a:xfrm>
        </p:spPr>
        <p:txBody>
          <a:bodyPr>
            <a:normAutofit fontScale="90000"/>
          </a:bodyPr>
          <a:lstStyle/>
          <a:p>
            <a:r>
              <a:rPr lang="zh-TW" altLang="en-US" sz="4000" b="1" dirty="0" smtClean="0">
                <a:ea typeface="新細明體" charset="-120"/>
              </a:rPr>
              <a:t>衛生福利部</a:t>
            </a:r>
            <a:r>
              <a:rPr lang="en-US" altLang="zh-TW" sz="4000" b="1" dirty="0" smtClean="0">
                <a:ea typeface="新細明體" charset="-120"/>
              </a:rPr>
              <a:t/>
            </a:r>
            <a:br>
              <a:rPr lang="en-US" altLang="zh-TW" sz="4000" b="1" dirty="0" smtClean="0">
                <a:ea typeface="新細明體" charset="-120"/>
              </a:rPr>
            </a:br>
            <a:r>
              <a:rPr lang="zh-TW" altLang="en-US" sz="4000" b="1" dirty="0" smtClean="0">
                <a:ea typeface="新細明體" charset="-120"/>
              </a:rPr>
              <a:t>人體研究法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4248472" cy="4609107"/>
          </a:xfrm>
        </p:spPr>
        <p:txBody>
          <a:bodyPr>
            <a:normAutofit lnSpcReduction="10000"/>
          </a:bodyPr>
          <a:lstStyle/>
          <a:p>
            <a:pPr eaLnBrk="1" fontAlgn="ctr" hangingPunct="1"/>
            <a:r>
              <a:rPr lang="zh-TW" altLang="en-US" sz="2400" dirty="0" smtClean="0">
                <a:ea typeface="新細明體" charset="-120"/>
              </a:rPr>
              <a:t>時間</a:t>
            </a:r>
            <a:endParaRPr lang="en-US" altLang="zh-TW" sz="2400" dirty="0" smtClean="0">
              <a:ea typeface="新細明體" charset="-120"/>
            </a:endParaRPr>
          </a:p>
          <a:p>
            <a:pPr lvl="1" eaLnBrk="1" fontAlgn="ctr" hangingPunct="1"/>
            <a:r>
              <a:rPr lang="en-US" altLang="zh-TW" sz="2400" dirty="0" smtClean="0">
                <a:ea typeface="新細明體" charset="-120"/>
              </a:rPr>
              <a:t>100.</a:t>
            </a:r>
            <a:r>
              <a:rPr lang="zh-TW" altLang="zh-TW" sz="2400" dirty="0" smtClean="0">
                <a:ea typeface="新細明體" charset="-120"/>
              </a:rPr>
              <a:t> </a:t>
            </a:r>
            <a:r>
              <a:rPr lang="en-US" altLang="zh-TW" sz="2400" dirty="0" smtClean="0">
                <a:ea typeface="新細明體" charset="-120"/>
              </a:rPr>
              <a:t>12.</a:t>
            </a:r>
            <a:r>
              <a:rPr lang="zh-TW" altLang="zh-TW" sz="2400" dirty="0" smtClean="0">
                <a:ea typeface="新細明體" charset="-120"/>
              </a:rPr>
              <a:t> </a:t>
            </a:r>
            <a:r>
              <a:rPr lang="en-US" altLang="zh-TW" sz="2400" dirty="0" smtClean="0">
                <a:ea typeface="新細明體" charset="-120"/>
              </a:rPr>
              <a:t>28</a:t>
            </a:r>
            <a:r>
              <a:rPr lang="zh-TW" altLang="zh-TW" sz="2400" dirty="0" smtClean="0">
                <a:ea typeface="新細明體" charset="-120"/>
              </a:rPr>
              <a:t>公布</a:t>
            </a:r>
            <a:r>
              <a:rPr lang="zh-TW" altLang="en-US" sz="2400" dirty="0" smtClean="0">
                <a:ea typeface="新細明體" charset="-120"/>
              </a:rPr>
              <a:t>施行</a:t>
            </a:r>
            <a:endParaRPr lang="en-US" altLang="zh-TW" sz="2400" dirty="0" smtClean="0">
              <a:ea typeface="新細明體" charset="-120"/>
            </a:endParaRPr>
          </a:p>
          <a:p>
            <a:pPr lvl="1" eaLnBrk="1" fontAlgn="ctr" hangingPunct="1"/>
            <a:r>
              <a:rPr lang="zh-TW" altLang="en-US" sz="2400" dirty="0" smtClean="0">
                <a:ea typeface="新細明體" charset="-120"/>
              </a:rPr>
              <a:t>共</a:t>
            </a:r>
            <a:r>
              <a:rPr lang="en-US" altLang="zh-TW" sz="2400" dirty="0" smtClean="0">
                <a:ea typeface="新細明體" charset="-120"/>
              </a:rPr>
              <a:t>26</a:t>
            </a:r>
            <a:r>
              <a:rPr lang="zh-TW" altLang="en-US" sz="2400" dirty="0" smtClean="0">
                <a:ea typeface="新細明體" charset="-120"/>
              </a:rPr>
              <a:t>條</a:t>
            </a:r>
          </a:p>
          <a:p>
            <a:pPr eaLnBrk="1" hangingPunct="1"/>
            <a:r>
              <a:rPr lang="zh-TW" altLang="en-US" sz="2400" dirty="0" smtClean="0">
                <a:ea typeface="新細明體" charset="-120"/>
              </a:rPr>
              <a:t>「人體研究」的範圍（第</a:t>
            </a:r>
            <a:r>
              <a:rPr lang="en-US" altLang="zh-TW" sz="2400" dirty="0" smtClean="0">
                <a:ea typeface="新細明體" charset="-120"/>
              </a:rPr>
              <a:t>4</a:t>
            </a:r>
            <a:r>
              <a:rPr lang="zh-TW" altLang="en-US" sz="2400" dirty="0" smtClean="0">
                <a:ea typeface="新細明體" charset="-120"/>
              </a:rPr>
              <a:t>條第</a:t>
            </a:r>
            <a:r>
              <a:rPr lang="en-US" altLang="zh-TW" sz="2400" dirty="0" smtClean="0">
                <a:ea typeface="新細明體" charset="-120"/>
              </a:rPr>
              <a:t>1</a:t>
            </a:r>
            <a:r>
              <a:rPr lang="zh-TW" altLang="en-US" sz="2400" dirty="0" smtClean="0">
                <a:ea typeface="新細明體" charset="-120"/>
              </a:rPr>
              <a:t>款）</a:t>
            </a:r>
            <a:endParaRPr lang="en-US" altLang="zh-TW" sz="2400" dirty="0" smtClean="0">
              <a:ea typeface="新細明體" charset="-120"/>
            </a:endParaRPr>
          </a:p>
          <a:p>
            <a:pPr lvl="1" eaLnBrk="1" hangingPunct="1"/>
            <a:r>
              <a:rPr lang="zh-TW" altLang="en-US" sz="2400" dirty="0" smtClean="0">
                <a:ea typeface="新細明體" charset="-120"/>
              </a:rPr>
              <a:t>定義：指從事取得、調查、分析、運用人體</a:t>
            </a:r>
            <a:r>
              <a:rPr lang="zh-TW" altLang="en-US" sz="2400" dirty="0" smtClean="0">
                <a:solidFill>
                  <a:srgbClr val="0000FF"/>
                </a:solidFill>
                <a:ea typeface="新細明體" charset="-120"/>
              </a:rPr>
              <a:t>檢體</a:t>
            </a:r>
            <a:r>
              <a:rPr lang="zh-TW" altLang="en-US" sz="2400" dirty="0" smtClean="0">
                <a:ea typeface="新細明體" charset="-120"/>
              </a:rPr>
              <a:t>或個人之生物行為、生理、心理、遺傳、醫學等有關</a:t>
            </a:r>
            <a:r>
              <a:rPr lang="zh-TW" altLang="en-US" sz="2400" dirty="0" smtClean="0">
                <a:solidFill>
                  <a:srgbClr val="0000FF"/>
                </a:solidFill>
                <a:ea typeface="新細明體" charset="-120"/>
              </a:rPr>
              <a:t>資訊</a:t>
            </a:r>
            <a:r>
              <a:rPr lang="zh-TW" altLang="en-US" sz="2400" dirty="0" smtClean="0">
                <a:ea typeface="新細明體" charset="-120"/>
              </a:rPr>
              <a:t>之研究。</a:t>
            </a:r>
            <a:endParaRPr lang="en-US" altLang="zh-TW" sz="2400" dirty="0" smtClean="0">
              <a:ea typeface="新細明體" charset="-120"/>
            </a:endParaRPr>
          </a:p>
          <a:p>
            <a:pPr lvl="1" eaLnBrk="1" hangingPunct="1"/>
            <a:r>
              <a:rPr lang="zh-TW" altLang="en-US" sz="2400" dirty="0" smtClean="0">
                <a:ea typeface="新細明體" charset="-120"/>
              </a:rPr>
              <a:t>類型</a:t>
            </a:r>
            <a:endParaRPr lang="en-US" altLang="zh-TW" sz="2400" dirty="0" smtClean="0">
              <a:ea typeface="新細明體" charset="-120"/>
            </a:endParaRPr>
          </a:p>
          <a:p>
            <a:pPr lvl="2" eaLnBrk="1" hangingPunct="1"/>
            <a:r>
              <a:rPr lang="zh-TW" altLang="en-US" dirty="0" smtClean="0">
                <a:ea typeface="新細明體" charset="-120"/>
              </a:rPr>
              <a:t>檢體研究</a:t>
            </a:r>
            <a:endParaRPr lang="en-US" altLang="zh-TW" dirty="0" smtClean="0">
              <a:ea typeface="新細明體" charset="-120"/>
            </a:endParaRPr>
          </a:p>
          <a:p>
            <a:pPr lvl="2" eaLnBrk="1" hangingPunct="1"/>
            <a:r>
              <a:rPr lang="zh-TW" altLang="en-US" dirty="0" smtClean="0">
                <a:ea typeface="新細明體" charset="-120"/>
              </a:rPr>
              <a:t>資訊研究</a:t>
            </a:r>
            <a:endParaRPr lang="en-US" altLang="zh-TW" dirty="0" smtClean="0">
              <a:ea typeface="新細明體" charset="-120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4644008" y="202630"/>
            <a:ext cx="4392488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TW" altLang="en-US" sz="3400" b="1" dirty="0">
                <a:solidFill>
                  <a:prstClr val="black"/>
                </a:solidFill>
                <a:latin typeface="新細明體" pitchFamily="18" charset="-120"/>
              </a:rPr>
              <a:t>科技</a:t>
            </a:r>
            <a:r>
              <a:rPr lang="zh-TW" altLang="en-US" sz="3400" b="1" dirty="0" smtClean="0">
                <a:solidFill>
                  <a:prstClr val="black"/>
                </a:solidFill>
                <a:latin typeface="新細明體" pitchFamily="18" charset="-120"/>
              </a:rPr>
              <a:t>部</a:t>
            </a:r>
            <a:endParaRPr lang="en-US" altLang="zh-TW" sz="3400" b="1" dirty="0" smtClean="0">
              <a:solidFill>
                <a:prstClr val="black"/>
              </a:solidFill>
              <a:latin typeface="新細明體" pitchFamily="18" charset="-120"/>
            </a:endParaRPr>
          </a:p>
          <a:p>
            <a:pPr fontAlgn="auto">
              <a:spcAft>
                <a:spcPts val="0"/>
              </a:spcAft>
            </a:pPr>
            <a:r>
              <a:rPr lang="zh-TW" altLang="en-US" sz="3400" b="1" dirty="0" smtClean="0">
                <a:solidFill>
                  <a:prstClr val="black"/>
                </a:solidFill>
                <a:latin typeface="新細明體" pitchFamily="18" charset="-120"/>
              </a:rPr>
              <a:t>補助專題</a:t>
            </a:r>
            <a:r>
              <a:rPr lang="zh-TW" altLang="en-US" sz="3400" b="1" dirty="0">
                <a:solidFill>
                  <a:prstClr val="black"/>
                </a:solidFill>
                <a:latin typeface="新細明體" pitchFamily="18" charset="-120"/>
              </a:rPr>
              <a:t>研究</a:t>
            </a:r>
            <a:r>
              <a:rPr lang="zh-TW" altLang="en-US" sz="3400" b="1" dirty="0" smtClean="0">
                <a:solidFill>
                  <a:prstClr val="black"/>
                </a:solidFill>
                <a:latin typeface="新細明體" pitchFamily="18" charset="-120"/>
              </a:rPr>
              <a:t>計畫</a:t>
            </a:r>
            <a:endParaRPr lang="en-US" altLang="zh-TW" sz="3400" b="1" dirty="0" smtClean="0">
              <a:solidFill>
                <a:prstClr val="black"/>
              </a:solidFill>
              <a:latin typeface="新細明體" pitchFamily="18" charset="-120"/>
            </a:endParaRPr>
          </a:p>
          <a:p>
            <a:pPr fontAlgn="auto">
              <a:spcAft>
                <a:spcPts val="0"/>
              </a:spcAft>
            </a:pPr>
            <a:r>
              <a:rPr lang="zh-TW" altLang="en-US" sz="3400" b="1" dirty="0" smtClean="0">
                <a:solidFill>
                  <a:prstClr val="black"/>
                </a:solidFill>
                <a:latin typeface="新細明體" pitchFamily="18" charset="-120"/>
              </a:rPr>
              <a:t>作業要點</a:t>
            </a:r>
            <a:endParaRPr lang="en-US" altLang="zh-TW" sz="3400" b="1" dirty="0">
              <a:solidFill>
                <a:prstClr val="black"/>
              </a:solidFill>
              <a:latin typeface="新細明體" pitchFamily="18" charset="-120"/>
            </a:endParaRPr>
          </a:p>
        </p:txBody>
      </p:sp>
      <p:sp>
        <p:nvSpPr>
          <p:cNvPr id="9" name="內容版面配置區 2"/>
          <p:cNvSpPr txBox="1">
            <a:spLocks/>
          </p:cNvSpPr>
          <p:nvPr/>
        </p:nvSpPr>
        <p:spPr>
          <a:xfrm>
            <a:off x="4427984" y="1556792"/>
            <a:ext cx="4680520" cy="54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Aft>
                <a:spcPts val="0"/>
              </a:spcAft>
            </a:pPr>
            <a:r>
              <a:rPr lang="zh-TW" altLang="en-US" sz="2400" dirty="0" smtClean="0">
                <a:solidFill>
                  <a:prstClr val="black"/>
                </a:solidFill>
              </a:rPr>
              <a:t>時間</a:t>
            </a:r>
            <a:endParaRPr lang="en-US" altLang="zh-TW" sz="2400" dirty="0" smtClean="0">
              <a:solidFill>
                <a:prstClr val="black"/>
              </a:solidFill>
            </a:endParaRPr>
          </a:p>
          <a:p>
            <a:pPr lvl="1" fontAlgn="ctr">
              <a:spcAft>
                <a:spcPts val="0"/>
              </a:spcAft>
            </a:pPr>
            <a:r>
              <a:rPr lang="en-US" altLang="zh-TW" sz="2400" dirty="0" smtClean="0">
                <a:solidFill>
                  <a:prstClr val="black"/>
                </a:solidFill>
              </a:rPr>
              <a:t>106.9.30</a:t>
            </a:r>
            <a:r>
              <a:rPr lang="zh-TW" altLang="en-US" sz="2400" dirty="0" smtClean="0">
                <a:solidFill>
                  <a:prstClr val="black"/>
                </a:solidFill>
              </a:rPr>
              <a:t> 修正</a:t>
            </a:r>
            <a:endParaRPr lang="en-US" altLang="zh-TW" sz="2400" dirty="0" smtClean="0">
              <a:solidFill>
                <a:prstClr val="black"/>
              </a:solidFill>
            </a:endParaRPr>
          </a:p>
          <a:p>
            <a:pPr lvl="1" fontAlgn="ctr">
              <a:spcAft>
                <a:spcPts val="0"/>
              </a:spcAft>
            </a:pPr>
            <a:r>
              <a:rPr lang="zh-TW" altLang="en-US" sz="2400" dirty="0" smtClean="0">
                <a:solidFill>
                  <a:prstClr val="black"/>
                </a:solidFill>
              </a:rPr>
              <a:t>第</a:t>
            </a:r>
            <a:r>
              <a:rPr lang="en-US" altLang="zh-TW" sz="2400" dirty="0" smtClean="0">
                <a:solidFill>
                  <a:prstClr val="black"/>
                </a:solidFill>
              </a:rPr>
              <a:t>11</a:t>
            </a:r>
            <a:r>
              <a:rPr lang="zh-TW" altLang="en-US" sz="2400" dirty="0" smtClean="0">
                <a:solidFill>
                  <a:prstClr val="black"/>
                </a:solidFill>
              </a:rPr>
              <a:t>條</a:t>
            </a:r>
          </a:p>
          <a:p>
            <a:pPr fontAlgn="auto">
              <a:spcAft>
                <a:spcPts val="0"/>
              </a:spcAft>
            </a:pPr>
            <a:r>
              <a:rPr lang="zh-TW" altLang="en-US" sz="2400" dirty="0">
                <a:solidFill>
                  <a:prstClr val="black"/>
                </a:solidFill>
              </a:rPr>
              <a:t>「</a:t>
            </a:r>
            <a:r>
              <a:rPr lang="zh-TW" altLang="en-US" sz="2400" dirty="0" smtClean="0">
                <a:solidFill>
                  <a:prstClr val="black"/>
                </a:solidFill>
              </a:rPr>
              <a:t>人</a:t>
            </a:r>
            <a:r>
              <a:rPr lang="en-US" altLang="zh-TW" sz="2400" dirty="0" smtClean="0">
                <a:solidFill>
                  <a:prstClr val="black"/>
                </a:solidFill>
              </a:rPr>
              <a:t>”</a:t>
            </a:r>
            <a:r>
              <a:rPr lang="zh-TW" altLang="en-US" sz="2400" dirty="0" smtClean="0">
                <a:solidFill>
                  <a:prstClr val="black"/>
                </a:solidFill>
              </a:rPr>
              <a:t>類</a:t>
            </a:r>
            <a:r>
              <a:rPr lang="en-US" altLang="zh-TW" sz="2400" dirty="0" smtClean="0">
                <a:solidFill>
                  <a:prstClr val="black"/>
                </a:solidFill>
              </a:rPr>
              <a:t>”</a:t>
            </a:r>
            <a:r>
              <a:rPr lang="zh-TW" altLang="en-US" sz="2400" dirty="0" smtClean="0">
                <a:solidFill>
                  <a:prstClr val="black"/>
                </a:solidFill>
              </a:rPr>
              <a:t>研究」的範圍 </a:t>
            </a:r>
            <a:r>
              <a:rPr lang="en-US" altLang="zh-TW" sz="2400" dirty="0" smtClean="0">
                <a:solidFill>
                  <a:prstClr val="black"/>
                </a:solidFill>
              </a:rPr>
              <a:t>(</a:t>
            </a:r>
            <a:r>
              <a:rPr lang="zh-TW" altLang="en-US" sz="2400" dirty="0" smtClean="0">
                <a:solidFill>
                  <a:prstClr val="black"/>
                </a:solidFill>
              </a:rPr>
              <a:t>科部文字 </a:t>
            </a:r>
            <a:endParaRPr lang="en-US" altLang="zh-TW" sz="2400" dirty="0" smtClean="0">
              <a:solidFill>
                <a:prstClr val="black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en-US" altLang="zh-TW" sz="2400" dirty="0" smtClean="0">
                <a:solidFill>
                  <a:prstClr val="black"/>
                </a:solidFill>
              </a:rPr>
              <a:t>        </a:t>
            </a:r>
            <a:r>
              <a:rPr lang="zh-TW" altLang="en-US" sz="2400" dirty="0" smtClean="0">
                <a:solidFill>
                  <a:prstClr val="black"/>
                </a:solidFill>
              </a:rPr>
              <a:t>第</a:t>
            </a:r>
            <a:r>
              <a:rPr lang="en-US" altLang="zh-TW" sz="2400" dirty="0" smtClean="0">
                <a:solidFill>
                  <a:prstClr val="black"/>
                </a:solidFill>
              </a:rPr>
              <a:t>1040003540</a:t>
            </a:r>
            <a:r>
              <a:rPr lang="zh-TW" altLang="en-US" sz="2400" dirty="0" smtClean="0">
                <a:solidFill>
                  <a:prstClr val="black"/>
                </a:solidFill>
              </a:rPr>
              <a:t>號</a:t>
            </a:r>
            <a:r>
              <a:rPr lang="en-US" altLang="zh-TW" sz="2400" dirty="0" smtClean="0">
                <a:solidFill>
                  <a:prstClr val="black"/>
                </a:solidFill>
              </a:rPr>
              <a:t>)</a:t>
            </a:r>
          </a:p>
          <a:p>
            <a:pPr lvl="1" fontAlgn="auto">
              <a:spcAft>
                <a:spcPts val="0"/>
              </a:spcAft>
            </a:pPr>
            <a:r>
              <a:rPr lang="zh-TW" altLang="en-US" sz="2600" dirty="0" smtClean="0">
                <a:solidFill>
                  <a:prstClr val="black"/>
                </a:solidFill>
              </a:rPr>
              <a:t>定義：以個</a:t>
            </a:r>
            <a:r>
              <a:rPr lang="zh-TW" altLang="en-US" sz="2600" dirty="0" smtClean="0">
                <a:solidFill>
                  <a:srgbClr val="FF0000"/>
                </a:solidFill>
              </a:rPr>
              <a:t>人</a:t>
            </a:r>
            <a:r>
              <a:rPr lang="zh-TW" altLang="en-US" sz="2600" dirty="0" smtClean="0">
                <a:solidFill>
                  <a:prstClr val="black"/>
                </a:solidFill>
              </a:rPr>
              <a:t>或群體為對象</a:t>
            </a:r>
            <a:r>
              <a:rPr lang="zh-TW" altLang="zh-TW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，使用介入</a:t>
            </a:r>
            <a:r>
              <a:rPr lang="zh-TW" altLang="zh-TW" sz="2600" dirty="0">
                <a:solidFill>
                  <a:prstClr val="black"/>
                </a:solidFill>
                <a:latin typeface="新細明體" panose="02020500000000000000" pitchFamily="18" charset="-120"/>
              </a:rPr>
              <a:t>、互動之</a:t>
            </a:r>
            <a:r>
              <a:rPr lang="zh-TW" altLang="zh-TW" sz="2600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方法</a:t>
            </a:r>
            <a:r>
              <a:rPr lang="zh-TW" altLang="en-US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、</a:t>
            </a:r>
            <a:r>
              <a:rPr lang="zh-TW" altLang="zh-TW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或</a:t>
            </a:r>
            <a:r>
              <a:rPr lang="zh-TW" altLang="en-US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是</a:t>
            </a:r>
            <a:r>
              <a:rPr lang="zh-TW" altLang="zh-TW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使用</a:t>
            </a:r>
            <a:r>
              <a:rPr lang="zh-TW" altLang="en-US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可資識別特定當事人之</a:t>
            </a:r>
            <a:r>
              <a:rPr lang="zh-TW" altLang="en-US" sz="2600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資料</a:t>
            </a:r>
            <a:r>
              <a:rPr lang="zh-TW" altLang="en-US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，而進行與</a:t>
            </a:r>
            <a:r>
              <a:rPr lang="zh-TW" altLang="zh-TW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該</a:t>
            </a:r>
            <a:r>
              <a:rPr lang="zh-TW" altLang="zh-TW" sz="2600" dirty="0">
                <a:solidFill>
                  <a:prstClr val="black"/>
                </a:solidFill>
                <a:latin typeface="新細明體" panose="02020500000000000000" pitchFamily="18" charset="-120"/>
              </a:rPr>
              <a:t>個人或群體有關之系統性調查或專業學科的</a:t>
            </a:r>
            <a:r>
              <a:rPr lang="zh-TW" altLang="zh-TW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知識</a:t>
            </a:r>
            <a:r>
              <a:rPr lang="zh-TW" altLang="en-US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性</a:t>
            </a:r>
            <a:r>
              <a:rPr lang="zh-TW" altLang="zh-TW" sz="2600" dirty="0" smtClean="0">
                <a:solidFill>
                  <a:prstClr val="black"/>
                </a:solidFill>
                <a:latin typeface="新細明體" panose="02020500000000000000" pitchFamily="18" charset="-120"/>
              </a:rPr>
              <a:t>探索</a:t>
            </a:r>
            <a:r>
              <a:rPr lang="zh-TW" altLang="zh-TW" sz="2600" dirty="0">
                <a:solidFill>
                  <a:prstClr val="black"/>
                </a:solidFill>
                <a:latin typeface="新細明體" panose="02020500000000000000" pitchFamily="18" charset="-120"/>
              </a:rPr>
              <a:t>活動。 </a:t>
            </a:r>
            <a:endParaRPr lang="en-US" altLang="zh-TW" sz="2400" dirty="0" smtClean="0">
              <a:solidFill>
                <a:prstClr val="black"/>
              </a:solidFill>
            </a:endParaRPr>
          </a:p>
          <a:p>
            <a:pPr lvl="1" fontAlgn="auto">
              <a:spcAft>
                <a:spcPts val="0"/>
              </a:spcAft>
            </a:pPr>
            <a:r>
              <a:rPr lang="zh-TW" altLang="en-US" sz="2400" dirty="0" smtClean="0">
                <a:solidFill>
                  <a:prstClr val="black"/>
                </a:solidFill>
              </a:rPr>
              <a:t>類型</a:t>
            </a:r>
            <a:endParaRPr lang="en-US" altLang="zh-TW" sz="2400" dirty="0" smtClean="0">
              <a:solidFill>
                <a:prstClr val="black"/>
              </a:solidFill>
            </a:endParaRPr>
          </a:p>
          <a:p>
            <a:pPr lvl="2" fontAlgn="auto">
              <a:spcAft>
                <a:spcPts val="0"/>
              </a:spcAft>
            </a:pPr>
            <a:r>
              <a:rPr lang="zh-TW" altLang="en-US" dirty="0" smtClean="0">
                <a:solidFill>
                  <a:prstClr val="black"/>
                </a:solidFill>
              </a:rPr>
              <a:t>對象、方法、目的</a:t>
            </a:r>
            <a:endParaRPr lang="en-US" altLang="zh-TW" dirty="0" smtClean="0">
              <a:solidFill>
                <a:prstClr val="black"/>
              </a:solidFill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6240611" y="899096"/>
            <a:ext cx="2994161" cy="1872208"/>
            <a:chOff x="113922" y="2741211"/>
            <a:chExt cx="2994161" cy="1872208"/>
          </a:xfrm>
        </p:grpSpPr>
        <p:sp>
          <p:nvSpPr>
            <p:cNvPr id="13" name="圓角矩形 12"/>
            <p:cNvSpPr/>
            <p:nvPr/>
          </p:nvSpPr>
          <p:spPr>
            <a:xfrm>
              <a:off x="113922" y="3245267"/>
              <a:ext cx="2994161" cy="136815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TW" altLang="en-US" sz="2000" b="1" dirty="0">
                  <a:solidFill>
                    <a:prstClr val="black"/>
                  </a:solidFill>
                </a:rPr>
                <a:t>行為與社會科學研究：</a:t>
              </a:r>
              <a:endParaRPr lang="en-US" altLang="zh-TW" sz="2000" b="1" dirty="0">
                <a:solidFill>
                  <a:prstClr val="black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TW" altLang="en-US" sz="2000" dirty="0">
                  <a:solidFill>
                    <a:prstClr val="black"/>
                  </a:solidFill>
                </a:rPr>
                <a:t>只管制由科技</a:t>
              </a:r>
              <a:r>
                <a:rPr lang="zh-TW" altLang="en-US" sz="2000" dirty="0" smtClean="0">
                  <a:solidFill>
                    <a:prstClr val="black"/>
                  </a:solidFill>
                </a:rPr>
                <a:t>部人文司補助</a:t>
              </a:r>
              <a:r>
                <a:rPr lang="zh-TW" altLang="en-US" sz="2000" dirty="0">
                  <a:solidFill>
                    <a:prstClr val="black"/>
                  </a:solidFill>
                </a:rPr>
                <a:t>之計畫 </a:t>
              </a:r>
              <a:r>
                <a:rPr lang="en-US" altLang="zh-TW" sz="2000" dirty="0">
                  <a:solidFill>
                    <a:prstClr val="black"/>
                  </a:solidFill>
                </a:rPr>
                <a:t>(</a:t>
              </a:r>
              <a:r>
                <a:rPr lang="zh-TW" altLang="en-US" sz="2000" dirty="0">
                  <a:solidFill>
                    <a:prstClr val="black"/>
                  </a:solidFill>
                </a:rPr>
                <a:t>教師</a:t>
              </a:r>
              <a:r>
                <a:rPr lang="en-US" altLang="zh-TW" sz="2000" dirty="0">
                  <a:solidFill>
                    <a:prstClr val="black"/>
                  </a:solidFill>
                </a:rPr>
                <a:t>)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2000" b="1" dirty="0">
                  <a:solidFill>
                    <a:srgbClr val="C00000"/>
                  </a:solidFill>
                </a:rPr>
                <a:t>[</a:t>
              </a:r>
              <a:r>
                <a:rPr lang="zh-TW" altLang="en-US" sz="2000" b="1" dirty="0">
                  <a:solidFill>
                    <a:srgbClr val="C00000"/>
                  </a:solidFill>
                </a:rPr>
                <a:t>繳交送審證明</a:t>
              </a:r>
              <a:r>
                <a:rPr lang="en-US" altLang="zh-TW" sz="2000" b="1" dirty="0">
                  <a:solidFill>
                    <a:srgbClr val="C00000"/>
                  </a:solidFill>
                </a:rPr>
                <a:t>]</a:t>
              </a:r>
              <a:endParaRPr lang="zh-TW" altLang="en-US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14" name="向下箭號 13"/>
            <p:cNvSpPr/>
            <p:nvPr/>
          </p:nvSpPr>
          <p:spPr>
            <a:xfrm>
              <a:off x="2507779" y="2741211"/>
              <a:ext cx="240265" cy="615781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群組 15"/>
          <p:cNvGrpSpPr/>
          <p:nvPr/>
        </p:nvGrpSpPr>
        <p:grpSpPr>
          <a:xfrm>
            <a:off x="1256461" y="-1986"/>
            <a:ext cx="3189271" cy="1923909"/>
            <a:chOff x="3375707" y="4394495"/>
            <a:chExt cx="3189271" cy="1923909"/>
          </a:xfrm>
        </p:grpSpPr>
        <p:sp>
          <p:nvSpPr>
            <p:cNvPr id="17" name="圓角矩形 16"/>
            <p:cNvSpPr/>
            <p:nvPr/>
          </p:nvSpPr>
          <p:spPr>
            <a:xfrm>
              <a:off x="3375707" y="4950252"/>
              <a:ext cx="3189271" cy="136815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TW" altLang="en-US" sz="2000" b="1" dirty="0">
                  <a:solidFill>
                    <a:prstClr val="black"/>
                  </a:solidFill>
                </a:rPr>
                <a:t>生物醫學研究：</a:t>
              </a:r>
              <a:endParaRPr lang="en-US" altLang="zh-TW" sz="2000" b="1" dirty="0">
                <a:solidFill>
                  <a:prstClr val="black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TW" altLang="en-US" sz="2000" dirty="0">
                  <a:solidFill>
                    <a:prstClr val="black"/>
                  </a:solidFill>
                </a:rPr>
                <a:t>大專院校內之人體研究依法均須送審 </a:t>
              </a:r>
              <a:r>
                <a:rPr lang="en-US" altLang="zh-TW" sz="2000" dirty="0">
                  <a:solidFill>
                    <a:prstClr val="black"/>
                  </a:solidFill>
                </a:rPr>
                <a:t>(</a:t>
              </a:r>
              <a:r>
                <a:rPr lang="zh-TW" altLang="en-US" sz="2000" dirty="0">
                  <a:solidFill>
                    <a:prstClr val="black"/>
                  </a:solidFill>
                </a:rPr>
                <a:t>教師、學生</a:t>
              </a:r>
              <a:r>
                <a:rPr lang="en-US" altLang="zh-TW" sz="2000" dirty="0">
                  <a:solidFill>
                    <a:prstClr val="black"/>
                  </a:solidFill>
                </a:rPr>
                <a:t>)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2000" b="1" dirty="0">
                  <a:solidFill>
                    <a:srgbClr val="0000FF"/>
                  </a:solidFill>
                </a:rPr>
                <a:t>[</a:t>
              </a:r>
              <a:r>
                <a:rPr lang="zh-TW" altLang="en-US" sz="2000" b="1" dirty="0">
                  <a:solidFill>
                    <a:srgbClr val="0000FF"/>
                  </a:solidFill>
                </a:rPr>
                <a:t>須通過</a:t>
              </a:r>
              <a:r>
                <a:rPr lang="en-US" altLang="zh-TW" sz="2000" b="1" dirty="0">
                  <a:solidFill>
                    <a:srgbClr val="0000FF"/>
                  </a:solidFill>
                </a:rPr>
                <a:t>IRB</a:t>
              </a:r>
              <a:r>
                <a:rPr lang="zh-TW" altLang="en-US" sz="2000" b="1" dirty="0">
                  <a:solidFill>
                    <a:srgbClr val="0000FF"/>
                  </a:solidFill>
                </a:rPr>
                <a:t>審查</a:t>
              </a:r>
              <a:r>
                <a:rPr lang="en-US" altLang="zh-TW" sz="2000" b="1" dirty="0">
                  <a:solidFill>
                    <a:srgbClr val="0000FF"/>
                  </a:solidFill>
                </a:rPr>
                <a:t>]</a:t>
              </a:r>
              <a:endParaRPr lang="zh-TW" altLang="en-US" sz="2000" b="1" dirty="0">
                <a:solidFill>
                  <a:srgbClr val="0000FF"/>
                </a:solidFill>
              </a:endParaRPr>
            </a:p>
          </p:txBody>
        </p:sp>
        <p:sp>
          <p:nvSpPr>
            <p:cNvPr id="18" name="向下箭號 17"/>
            <p:cNvSpPr/>
            <p:nvPr/>
          </p:nvSpPr>
          <p:spPr>
            <a:xfrm>
              <a:off x="5535947" y="4394495"/>
              <a:ext cx="240265" cy="615781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圓角矩形 18"/>
          <p:cNvSpPr/>
          <p:nvPr/>
        </p:nvSpPr>
        <p:spPr>
          <a:xfrm>
            <a:off x="709113" y="5310377"/>
            <a:ext cx="3189271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TW" altLang="en-US" sz="2000" b="1" dirty="0" smtClean="0">
                <a:solidFill>
                  <a:prstClr val="black"/>
                </a:solidFill>
              </a:rPr>
              <a:t>送審科技部人文司的</a:t>
            </a:r>
            <a:endParaRPr lang="en-US" altLang="zh-TW" sz="2000" b="1" dirty="0" smtClean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TW" altLang="en-US" sz="2000" b="1" dirty="0" smtClean="0">
                <a:solidFill>
                  <a:prstClr val="black"/>
                </a:solidFill>
              </a:rPr>
              <a:t>人體研究：體育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?</a:t>
            </a:r>
            <a:r>
              <a:rPr lang="zh-TW" altLang="en-US" sz="2000" b="1" dirty="0" smtClean="0">
                <a:solidFill>
                  <a:prstClr val="black"/>
                </a:solidFill>
              </a:rPr>
              <a:t> 心理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?</a:t>
            </a:r>
            <a:endParaRPr lang="en-US" altLang="zh-TW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4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88321"/>
          </a:xfrm>
        </p:spPr>
        <p:txBody>
          <a:bodyPr>
            <a:normAutofit/>
          </a:bodyPr>
          <a:lstStyle/>
          <a:p>
            <a:pPr algn="ctr"/>
            <a:r>
              <a:rPr lang="zh-TW" altLang="en-US" sz="3600" dirty="0" smtClean="0"/>
              <a:t>科技部專題研究計畫作業要點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2205"/>
            <a:ext cx="9144000" cy="49735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210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14513" y="28616"/>
            <a:ext cx="5813772" cy="689926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en-US" dirty="0" smtClean="0"/>
              <a:t>研究計畫 </a:t>
            </a:r>
            <a:r>
              <a:rPr lang="zh-TW" altLang="en-US" sz="2700" dirty="0" smtClean="0">
                <a:solidFill>
                  <a:srgbClr val="FF0000"/>
                </a:solidFill>
              </a:rPr>
              <a:t>送審</a:t>
            </a:r>
            <a:r>
              <a:rPr lang="en-US" altLang="zh-TW" sz="2700" dirty="0" smtClean="0">
                <a:solidFill>
                  <a:srgbClr val="FF0000"/>
                </a:solidFill>
              </a:rPr>
              <a:t>IRB</a:t>
            </a:r>
            <a:r>
              <a:rPr lang="zh-TW" altLang="en-US" sz="2700" dirty="0" smtClean="0">
                <a:solidFill>
                  <a:srgbClr val="FF0000"/>
                </a:solidFill>
              </a:rPr>
              <a:t> </a:t>
            </a:r>
            <a:r>
              <a:rPr lang="en-US" altLang="zh-TW" sz="2200" b="1" dirty="0" smtClean="0"/>
              <a:t>(</a:t>
            </a:r>
            <a:r>
              <a:rPr lang="zh-TW" altLang="en-US" sz="2200" b="1" dirty="0" smtClean="0"/>
              <a:t>主持人備妥文件</a:t>
            </a:r>
            <a:r>
              <a:rPr lang="en-US" altLang="zh-TW" sz="2200" b="1" dirty="0" smtClean="0"/>
              <a:t>)</a:t>
            </a:r>
            <a:endParaRPr lang="zh-TW" altLang="en-US" sz="2200" b="1" dirty="0"/>
          </a:p>
        </p:txBody>
      </p:sp>
      <p:sp>
        <p:nvSpPr>
          <p:cNvPr id="4" name="文字方塊 3"/>
          <p:cNvSpPr txBox="1"/>
          <p:nvPr/>
        </p:nvSpPr>
        <p:spPr>
          <a:xfrm>
            <a:off x="1449715" y="1241176"/>
            <a:ext cx="1826141" cy="584775"/>
          </a:xfrm>
          <a:prstGeom prst="rect">
            <a:avLst/>
          </a:prstGeom>
          <a:noFill/>
          <a:ln w="2222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sz="3200" dirty="0"/>
              <a:t>人體研究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5652120" y="1253651"/>
            <a:ext cx="1826141" cy="584775"/>
          </a:xfrm>
          <a:prstGeom prst="rect">
            <a:avLst/>
          </a:prstGeom>
          <a:noFill/>
          <a:ln w="2222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sz="3200" dirty="0" smtClean="0"/>
              <a:t>人類研究</a:t>
            </a:r>
            <a:endParaRPr lang="zh-TW" altLang="en-US" sz="3200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4499992" y="692696"/>
            <a:ext cx="0" cy="2604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>
            <a:off x="2411760" y="980728"/>
            <a:ext cx="41764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2411760" y="980728"/>
            <a:ext cx="0" cy="2604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>
            <a:off x="6588224" y="980728"/>
            <a:ext cx="0" cy="2604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字方塊 13"/>
          <p:cNvSpPr txBox="1"/>
          <p:nvPr/>
        </p:nvSpPr>
        <p:spPr>
          <a:xfrm>
            <a:off x="1010696" y="2204864"/>
            <a:ext cx="3057247" cy="954107"/>
          </a:xfrm>
          <a:prstGeom prst="rect">
            <a:avLst/>
          </a:prstGeom>
          <a:noFill/>
          <a:ln w="22225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TW" altLang="en-US" sz="2800" dirty="0" smtClean="0"/>
              <a:t>風險分類： </a:t>
            </a:r>
            <a:endParaRPr lang="en-US" altLang="zh-TW" sz="2800" dirty="0"/>
          </a:p>
          <a:p>
            <a:pPr algn="ctr"/>
            <a:r>
              <a:rPr lang="zh-TW" altLang="en-US" sz="2800" dirty="0"/>
              <a:t>免審、簡審</a:t>
            </a:r>
            <a:r>
              <a:rPr lang="zh-TW" altLang="en-US" sz="2800" dirty="0" smtClean="0"/>
              <a:t>、一般</a:t>
            </a:r>
            <a:endParaRPr lang="en-US" altLang="zh-TW" sz="2800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5220072" y="2186861"/>
            <a:ext cx="3057247" cy="954107"/>
          </a:xfrm>
          <a:prstGeom prst="rect">
            <a:avLst/>
          </a:prstGeom>
          <a:noFill/>
          <a:ln w="2222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TW" altLang="en-US" sz="2800" dirty="0" smtClean="0"/>
              <a:t>風險分類： </a:t>
            </a:r>
            <a:endParaRPr lang="en-US" altLang="zh-TW" sz="2800" dirty="0"/>
          </a:p>
          <a:p>
            <a:pPr algn="ctr"/>
            <a:r>
              <a:rPr lang="zh-TW" altLang="en-US" sz="2800" dirty="0"/>
              <a:t>免審、簡審</a:t>
            </a:r>
            <a:r>
              <a:rPr lang="zh-TW" altLang="en-US" sz="2800" dirty="0" smtClean="0"/>
              <a:t>、一</a:t>
            </a:r>
            <a:r>
              <a:rPr lang="zh-TW" altLang="en-US" sz="2800" dirty="0"/>
              <a:t>般</a:t>
            </a:r>
            <a:endParaRPr lang="en-US" altLang="zh-TW" sz="2800" dirty="0"/>
          </a:p>
        </p:txBody>
      </p:sp>
      <p:cxnSp>
        <p:nvCxnSpPr>
          <p:cNvPr id="17" name="直線單箭頭接點 16"/>
          <p:cNvCxnSpPr/>
          <p:nvPr/>
        </p:nvCxnSpPr>
        <p:spPr>
          <a:xfrm flipH="1">
            <a:off x="2411760" y="1825951"/>
            <a:ext cx="1" cy="351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線單箭頭接點 17"/>
          <p:cNvCxnSpPr/>
          <p:nvPr/>
        </p:nvCxnSpPr>
        <p:spPr>
          <a:xfrm flipH="1">
            <a:off x="6588222" y="1838426"/>
            <a:ext cx="1" cy="351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內容版面配置區 2"/>
          <p:cNvSpPr txBox="1">
            <a:spLocks/>
          </p:cNvSpPr>
          <p:nvPr/>
        </p:nvSpPr>
        <p:spPr>
          <a:xfrm>
            <a:off x="1012519" y="3429000"/>
            <a:ext cx="3060340" cy="2048753"/>
          </a:xfrm>
          <a:prstGeom prst="rect">
            <a:avLst/>
          </a:prstGeom>
          <a:ln w="22225">
            <a:solidFill>
              <a:srgbClr val="008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TW" altLang="en-US" sz="2200" b="1" dirty="0" smtClean="0">
                <a:solidFill>
                  <a:srgbClr val="008000"/>
                </a:solidFill>
              </a:rPr>
              <a:t>生物醫學研究方法</a:t>
            </a:r>
            <a:endParaRPr lang="en-US" altLang="zh-TW" sz="2200" b="1" dirty="0" smtClean="0">
              <a:solidFill>
                <a:srgbClr val="00800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研究對象</a:t>
            </a:r>
            <a:endParaRPr lang="en-US" altLang="zh-TW" sz="2200" dirty="0" smtClean="0"/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受試者同意</a:t>
            </a:r>
            <a:r>
              <a:rPr lang="en-US" altLang="zh-TW" sz="2200" dirty="0" smtClean="0"/>
              <a:t>/</a:t>
            </a:r>
            <a:r>
              <a:rPr lang="zh-TW" altLang="en-US" sz="2200" dirty="0" smtClean="0"/>
              <a:t>書</a:t>
            </a:r>
            <a:endParaRPr lang="en-US" altLang="zh-TW" sz="2200" dirty="0" smtClean="0"/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隱私保護</a:t>
            </a:r>
            <a:endParaRPr lang="en-US" altLang="zh-TW" sz="2200" dirty="0" smtClean="0"/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風險與利益</a:t>
            </a:r>
            <a:r>
              <a:rPr lang="zh-TW" altLang="en-US" sz="2200" dirty="0"/>
              <a:t>、</a:t>
            </a:r>
            <a:r>
              <a:rPr lang="zh-TW" altLang="en-US" sz="2200" dirty="0" smtClean="0"/>
              <a:t>正義原則</a:t>
            </a:r>
            <a:endParaRPr lang="en-US" altLang="zh-TW" sz="2200" dirty="0" smtClean="0"/>
          </a:p>
        </p:txBody>
      </p:sp>
      <p:sp>
        <p:nvSpPr>
          <p:cNvPr id="21" name="內容版面配置區 2"/>
          <p:cNvSpPr txBox="1">
            <a:spLocks/>
          </p:cNvSpPr>
          <p:nvPr/>
        </p:nvSpPr>
        <p:spPr>
          <a:xfrm>
            <a:off x="5220072" y="3429000"/>
            <a:ext cx="3060340" cy="2048752"/>
          </a:xfrm>
          <a:prstGeom prst="rect">
            <a:avLst/>
          </a:prstGeom>
          <a:ln w="22225"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TW" altLang="en-US" sz="2200" b="1" dirty="0" smtClean="0">
                <a:solidFill>
                  <a:srgbClr val="0000FF"/>
                </a:solidFill>
              </a:rPr>
              <a:t>社會行為研究方法</a:t>
            </a:r>
            <a:endParaRPr lang="en-US" altLang="zh-TW" sz="2200" b="1" dirty="0" smtClean="0">
              <a:solidFill>
                <a:srgbClr val="0000FF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研究對象</a:t>
            </a:r>
            <a:endParaRPr lang="en-US" altLang="zh-TW" sz="2200" dirty="0" smtClean="0"/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受試者同意</a:t>
            </a:r>
            <a:r>
              <a:rPr lang="en-US" altLang="zh-TW" sz="2200" dirty="0" smtClean="0"/>
              <a:t>/</a:t>
            </a:r>
            <a:r>
              <a:rPr lang="zh-TW" altLang="en-US" sz="2200" dirty="0" smtClean="0"/>
              <a:t>書</a:t>
            </a:r>
            <a:endParaRPr lang="en-US" altLang="zh-TW" sz="2200" dirty="0" smtClean="0"/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隱私保護</a:t>
            </a:r>
            <a:endParaRPr lang="en-US" altLang="zh-TW" sz="2200" dirty="0" smtClean="0"/>
          </a:p>
          <a:p>
            <a:pPr marL="0" indent="0">
              <a:buFont typeface="Arial" pitchFamily="34" charset="0"/>
              <a:buNone/>
            </a:pPr>
            <a:r>
              <a:rPr lang="zh-TW" altLang="en-US" sz="2200" dirty="0" smtClean="0"/>
              <a:t>風險與利益</a:t>
            </a:r>
            <a:r>
              <a:rPr lang="zh-TW" altLang="en-US" sz="2200" dirty="0"/>
              <a:t>、</a:t>
            </a:r>
            <a:r>
              <a:rPr lang="zh-TW" altLang="en-US" sz="2200" dirty="0" smtClean="0"/>
              <a:t>正義原則</a:t>
            </a:r>
            <a:endParaRPr lang="en-US" altLang="zh-TW" sz="2200" dirty="0" smtClean="0"/>
          </a:p>
        </p:txBody>
      </p:sp>
      <p:cxnSp>
        <p:nvCxnSpPr>
          <p:cNvPr id="22" name="直線單箭頭接點 21"/>
          <p:cNvCxnSpPr/>
          <p:nvPr/>
        </p:nvCxnSpPr>
        <p:spPr>
          <a:xfrm flipH="1">
            <a:off x="2411761" y="5589240"/>
            <a:ext cx="1" cy="351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線單箭頭接點 22"/>
          <p:cNvCxnSpPr/>
          <p:nvPr/>
        </p:nvCxnSpPr>
        <p:spPr>
          <a:xfrm flipH="1">
            <a:off x="6804247" y="5571166"/>
            <a:ext cx="1" cy="3516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文字方塊 23"/>
          <p:cNvSpPr txBox="1"/>
          <p:nvPr/>
        </p:nvSpPr>
        <p:spPr>
          <a:xfrm>
            <a:off x="978306" y="6021288"/>
            <a:ext cx="3041217" cy="523220"/>
          </a:xfrm>
          <a:prstGeom prst="rect">
            <a:avLst/>
          </a:prstGeom>
          <a:noFill/>
          <a:ln w="22225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TW" sz="2800" dirty="0" smtClean="0"/>
              <a:t>IRB</a:t>
            </a:r>
            <a:r>
              <a:rPr lang="zh-TW" altLang="en-US" sz="2800" dirty="0" smtClean="0"/>
              <a:t> 後續追蹤</a:t>
            </a:r>
            <a:r>
              <a:rPr lang="en-US" altLang="zh-TW" sz="2800" dirty="0" smtClean="0"/>
              <a:t>/</a:t>
            </a:r>
            <a:r>
              <a:rPr lang="zh-TW" altLang="en-US" sz="2800" dirty="0" smtClean="0"/>
              <a:t>監督</a:t>
            </a:r>
            <a:endParaRPr lang="en-US" altLang="zh-TW" sz="2800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5268493" y="6002124"/>
            <a:ext cx="3041217" cy="523220"/>
          </a:xfrm>
          <a:prstGeom prst="rect">
            <a:avLst/>
          </a:prstGeom>
          <a:noFill/>
          <a:ln w="2222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TW" sz="2800" dirty="0" smtClean="0"/>
              <a:t>IRB</a:t>
            </a:r>
            <a:r>
              <a:rPr lang="zh-TW" altLang="en-US" sz="2800" dirty="0" smtClean="0"/>
              <a:t> 後續追蹤</a:t>
            </a:r>
            <a:r>
              <a:rPr lang="en-US" altLang="zh-TW" sz="2800" dirty="0" smtClean="0"/>
              <a:t>/</a:t>
            </a:r>
            <a:r>
              <a:rPr lang="zh-TW" altLang="en-US" sz="2800" dirty="0" smtClean="0"/>
              <a:t>監督</a:t>
            </a:r>
            <a:endParaRPr lang="en-US" altLang="zh-TW" sz="2800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2539319" y="5564854"/>
            <a:ext cx="18101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IRB</a:t>
            </a:r>
            <a:r>
              <a:rPr lang="zh-TW" altLang="en-US" sz="2000" dirty="0" smtClean="0"/>
              <a:t>核發核准函</a:t>
            </a:r>
            <a:endParaRPr lang="zh-TW" altLang="en-US" sz="2000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7007447" y="5564854"/>
            <a:ext cx="18101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IRB</a:t>
            </a:r>
            <a:r>
              <a:rPr lang="zh-TW" altLang="en-US" sz="2000" dirty="0"/>
              <a:t>核發</a:t>
            </a:r>
            <a:r>
              <a:rPr lang="zh-TW" altLang="en-US" sz="2000" dirty="0" smtClean="0"/>
              <a:t>核准函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3096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4200" dirty="0" smtClean="0"/>
              <a:t>風險分類與</a:t>
            </a:r>
            <a:r>
              <a:rPr lang="zh-TW" altLang="zh-TW" sz="4200" dirty="0" smtClean="0"/>
              <a:t>管</a:t>
            </a:r>
            <a:r>
              <a:rPr lang="zh-TW" altLang="en-US" sz="4200" dirty="0" smtClean="0"/>
              <a:t>理</a:t>
            </a:r>
            <a:r>
              <a:rPr lang="zh-TW" altLang="zh-TW" sz="4200" dirty="0" smtClean="0"/>
              <a:t>程序</a:t>
            </a:r>
            <a:endParaRPr lang="zh-TW" altLang="en-US" dirty="0"/>
          </a:p>
        </p:txBody>
      </p:sp>
      <p:pic>
        <p:nvPicPr>
          <p:cNvPr id="27650" name="Picture 2" descr="C:\Users\Ria\Desktop\2011-6-2 下午 09-06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10726"/>
            <a:ext cx="8064896" cy="481056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292080" y="3933056"/>
            <a:ext cx="3312368" cy="29249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dirty="0" smtClean="0"/>
          </a:p>
          <a:p>
            <a:pPr algn="ctr"/>
            <a:endParaRPr lang="en-US" altLang="zh-TW" dirty="0" smtClean="0"/>
          </a:p>
          <a:p>
            <a:pPr algn="ctr"/>
            <a:endParaRPr lang="en-US" altLang="zh-TW" dirty="0" smtClean="0"/>
          </a:p>
          <a:p>
            <a:pPr algn="ctr"/>
            <a:endParaRPr lang="en-US" altLang="zh-TW" dirty="0" smtClean="0"/>
          </a:p>
          <a:p>
            <a:pPr algn="ctr"/>
            <a:endParaRPr lang="en-US" altLang="zh-TW" dirty="0" smtClean="0"/>
          </a:p>
          <a:p>
            <a:pPr algn="ctr"/>
            <a:endParaRPr lang="en-US" altLang="zh-TW" dirty="0" smtClean="0"/>
          </a:p>
          <a:p>
            <a:pPr algn="ctr"/>
            <a:endParaRPr lang="en-US" altLang="zh-TW" dirty="0" smtClean="0"/>
          </a:p>
          <a:p>
            <a:pPr algn="ctr"/>
            <a:r>
              <a:rPr lang="zh-TW" altLang="en-US" sz="2800" b="1" dirty="0" smtClean="0">
                <a:solidFill>
                  <a:srgbClr val="FF0000"/>
                </a:solidFill>
              </a:rPr>
              <a:t>人體研究</a:t>
            </a:r>
            <a:endParaRPr lang="en-US" altLang="zh-TW" sz="2800" b="1" dirty="0" smtClean="0">
              <a:solidFill>
                <a:srgbClr val="FF0000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rgbClr val="FF0000"/>
                </a:solidFill>
              </a:rPr>
              <a:t>依法定類型判定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圓角矩形 2"/>
          <p:cNvSpPr/>
          <p:nvPr/>
        </p:nvSpPr>
        <p:spPr>
          <a:xfrm>
            <a:off x="609600" y="1416424"/>
            <a:ext cx="3173506" cy="717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/>
              <a:t>研究</a:t>
            </a:r>
            <a:r>
              <a:rPr lang="zh-TW" altLang="en-US" sz="2400" dirty="0"/>
              <a:t>計畫</a:t>
            </a:r>
          </a:p>
        </p:txBody>
      </p:sp>
      <p:sp>
        <p:nvSpPr>
          <p:cNvPr id="5" name="圓角矩形 4"/>
          <p:cNvSpPr/>
          <p:nvPr/>
        </p:nvSpPr>
        <p:spPr>
          <a:xfrm>
            <a:off x="5719482" y="4087907"/>
            <a:ext cx="1828800" cy="7171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簡易審</a:t>
            </a:r>
            <a:r>
              <a:rPr lang="zh-TW" altLang="en-US" sz="2400" b="1" dirty="0">
                <a:solidFill>
                  <a:schemeClr val="accent5">
                    <a:lumMod val="50000"/>
                  </a:schemeClr>
                </a:solidFill>
              </a:rPr>
              <a:t>查</a:t>
            </a:r>
          </a:p>
        </p:txBody>
      </p:sp>
      <p:sp>
        <p:nvSpPr>
          <p:cNvPr id="8" name="圓角矩形 7"/>
          <p:cNvSpPr/>
          <p:nvPr/>
        </p:nvSpPr>
        <p:spPr>
          <a:xfrm>
            <a:off x="5719482" y="5140146"/>
            <a:ext cx="1828800" cy="7171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免</a:t>
            </a:r>
            <a:r>
              <a:rPr lang="zh-TW" altLang="en-US" sz="2400" b="1" dirty="0">
                <a:solidFill>
                  <a:schemeClr val="accent5">
                    <a:lumMod val="50000"/>
                  </a:schemeClr>
                </a:solidFill>
              </a:rPr>
              <a:t>除</a:t>
            </a:r>
            <a:r>
              <a:rPr lang="zh-TW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審查</a:t>
            </a:r>
            <a:endParaRPr lang="zh-TW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5719482" y="3027421"/>
            <a:ext cx="1828800" cy="7171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一</a:t>
            </a:r>
            <a:r>
              <a:rPr lang="zh-TW" altLang="en-US" sz="2400" b="1" dirty="0">
                <a:solidFill>
                  <a:schemeClr val="accent5">
                    <a:lumMod val="50000"/>
                  </a:schemeClr>
                </a:solidFill>
              </a:rPr>
              <a:t>般審查</a:t>
            </a:r>
          </a:p>
        </p:txBody>
      </p:sp>
    </p:spTree>
    <p:extLst>
      <p:ext uri="{BB962C8B-B14F-4D97-AF65-F5344CB8AC3E}">
        <p14:creationId xmlns:p14="http://schemas.microsoft.com/office/powerpoint/2010/main" val="54788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739</TotalTime>
  <Words>1298</Words>
  <Application>Microsoft Office PowerPoint</Application>
  <PresentationFormat>如螢幕大小 (4:3)</PresentationFormat>
  <Paragraphs>201</Paragraphs>
  <Slides>21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30" baseType="lpstr">
      <vt:lpstr>Arial Unicode MS</vt:lpstr>
      <vt:lpstr>DFKaiShu-SB-Estd-BF</vt:lpstr>
      <vt:lpstr>新細明體</vt:lpstr>
      <vt:lpstr>標楷體</vt:lpstr>
      <vt:lpstr>Arial</vt:lpstr>
      <vt:lpstr>Calibri</vt:lpstr>
      <vt:lpstr>Calibri Light</vt:lpstr>
      <vt:lpstr>Times New Roman</vt:lpstr>
      <vt:lpstr>Office 佈景主題</vt:lpstr>
      <vt:lpstr>教學實踐研究計畫</vt:lpstr>
      <vt:lpstr>大綱</vt:lpstr>
      <vt:lpstr>經教育部查核通過之 大專院校研究倫理審查委員會</vt:lpstr>
      <vt:lpstr>PowerPoint 簡報</vt:lpstr>
      <vt:lpstr>PowerPoint 簡報</vt:lpstr>
      <vt:lpstr>衛生福利部 人體研究法</vt:lpstr>
      <vt:lpstr>科技部專題研究計畫作業要點</vt:lpstr>
      <vt:lpstr>研究計畫 送審IRB (主持人備妥文件)</vt:lpstr>
      <vt:lpstr>風險分類與管理程序</vt:lpstr>
      <vt:lpstr>PowerPoint 簡報</vt:lpstr>
      <vt:lpstr>PowerPoint 簡報</vt:lpstr>
      <vt:lpstr>IRB審查流程</vt:lpstr>
      <vt:lpstr>研究倫理重要規範</vt:lpstr>
      <vt:lpstr>審查通過之後呢?</vt:lpstr>
      <vt:lpstr>原住民研究</vt:lpstr>
      <vt:lpstr>http://www.crbtzuchi.org </vt:lpstr>
      <vt:lpstr>計畫主持人的法律責任</vt:lpstr>
      <vt:lpstr>PowerPoint 簡報</vt:lpstr>
      <vt:lpstr>教學實踐計畫審查(比照科技部)</vt:lpstr>
      <vt:lpstr>參考資料</vt:lpstr>
      <vt:lpstr>謝謝聆聽!!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教學實踐研究計畫審查委員共識會議</dc:title>
  <dc:creator>顧長欣</dc:creator>
  <cp:lastModifiedBy>張詩欣</cp:lastModifiedBy>
  <cp:revision>42</cp:revision>
  <cp:lastPrinted>2018-01-08T02:56:42Z</cp:lastPrinted>
  <dcterms:created xsi:type="dcterms:W3CDTF">2017-12-19T08:22:12Z</dcterms:created>
  <dcterms:modified xsi:type="dcterms:W3CDTF">2018-01-08T02:56:44Z</dcterms:modified>
</cp:coreProperties>
</file>